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 id="2147484017" r:id="rId2"/>
    <p:sldMasterId id="2147484101" r:id="rId3"/>
  </p:sldMasterIdLst>
  <p:notesMasterIdLst>
    <p:notesMasterId r:id="rId40"/>
  </p:notesMasterIdLst>
  <p:sldIdLst>
    <p:sldId id="256" r:id="rId4"/>
    <p:sldId id="287" r:id="rId5"/>
    <p:sldId id="331" r:id="rId6"/>
    <p:sldId id="340" r:id="rId7"/>
    <p:sldId id="341" r:id="rId8"/>
    <p:sldId id="372" r:id="rId9"/>
    <p:sldId id="373" r:id="rId10"/>
    <p:sldId id="374" r:id="rId11"/>
    <p:sldId id="375" r:id="rId12"/>
    <p:sldId id="376" r:id="rId13"/>
    <p:sldId id="377" r:id="rId14"/>
    <p:sldId id="380" r:id="rId15"/>
    <p:sldId id="347" r:id="rId16"/>
    <p:sldId id="332" r:id="rId17"/>
    <p:sldId id="333" r:id="rId18"/>
    <p:sldId id="385" r:id="rId19"/>
    <p:sldId id="334" r:id="rId20"/>
    <p:sldId id="386" r:id="rId21"/>
    <p:sldId id="335" r:id="rId22"/>
    <p:sldId id="348" r:id="rId23"/>
    <p:sldId id="336" r:id="rId24"/>
    <p:sldId id="337" r:id="rId25"/>
    <p:sldId id="338" r:id="rId26"/>
    <p:sldId id="342" r:id="rId27"/>
    <p:sldId id="343" r:id="rId28"/>
    <p:sldId id="344" r:id="rId29"/>
    <p:sldId id="378" r:id="rId30"/>
    <p:sldId id="355" r:id="rId31"/>
    <p:sldId id="345" r:id="rId32"/>
    <p:sldId id="346" r:id="rId33"/>
    <p:sldId id="349" r:id="rId34"/>
    <p:sldId id="350" r:id="rId35"/>
    <p:sldId id="351" r:id="rId36"/>
    <p:sldId id="357" r:id="rId37"/>
    <p:sldId id="356" r:id="rId38"/>
    <p:sldId id="352" r:id="rId39"/>
  </p:sldIdLst>
  <p:sldSz cx="12599988"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50BB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85278" autoAdjust="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2352B-D884-443D-9476-23604050F299}" type="datetimeFigureOut">
              <a:rPr lang="ru-RU" smtClean="0"/>
              <a:t>28.08.2017</a:t>
            </a:fld>
            <a:endParaRPr lang="ru-RU" dirty="0"/>
          </a:p>
        </p:txBody>
      </p:sp>
      <p:sp>
        <p:nvSpPr>
          <p:cNvPr id="4" name="Образ слайда 3"/>
          <p:cNvSpPr>
            <a:spLocks noGrp="1" noRot="1" noChangeAspect="1"/>
          </p:cNvSpPr>
          <p:nvPr>
            <p:ph type="sldImg" idx="2"/>
          </p:nvPr>
        </p:nvSpPr>
        <p:spPr>
          <a:xfrm>
            <a:off x="595313" y="1143000"/>
            <a:ext cx="5667375"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25AAF-B924-4608-8C9A-D7BC742D5F76}" type="slidenum">
              <a:rPr lang="ru-RU" smtClean="0"/>
              <a:t>‹#›</a:t>
            </a:fld>
            <a:endParaRPr lang="ru-RU" dirty="0"/>
          </a:p>
        </p:txBody>
      </p:sp>
    </p:spTree>
    <p:extLst>
      <p:ext uri="{BB962C8B-B14F-4D97-AF65-F5344CB8AC3E}">
        <p14:creationId xmlns:p14="http://schemas.microsoft.com/office/powerpoint/2010/main" val="423660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74999" y="1124530"/>
            <a:ext cx="9449991"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74999" y="3602038"/>
            <a:ext cx="9449991"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235433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413979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360362"/>
            <a:ext cx="2716872"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66249" y="360363"/>
            <a:ext cx="7993117"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59917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74999" y="1124530"/>
            <a:ext cx="9449991"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74999" y="3602038"/>
            <a:ext cx="9449991"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72437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6014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1712423"/>
            <a:ext cx="1086749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59687" y="4552634"/>
            <a:ext cx="1086749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1225760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73408" y="1828801"/>
            <a:ext cx="5354995"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1828801"/>
            <a:ext cx="5354995"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2283903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408" y="1681851"/>
            <a:ext cx="5328745"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73408" y="2507551"/>
            <a:ext cx="5328745"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4" y="1681851"/>
            <a:ext cx="5354996"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8744" y="2507551"/>
            <a:ext cx="5354996"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68D9619-5F5A-4A43-8A23-6D410A7FB9B9}"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4092954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68D9619-5F5A-4A43-8A23-6D410A7FB9B9}" type="slidenum">
              <a:rPr lang="ru-RU" smtClean="0"/>
              <a:t>‹#›</a:t>
            </a:fld>
            <a:endParaRPr lang="ru-RU" dirty="0"/>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212282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860144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9399" y="457201"/>
            <a:ext cx="4063496"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354995" y="990600"/>
            <a:ext cx="637874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9399" y="2057399"/>
            <a:ext cx="4063496"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78596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606963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9399" y="457200"/>
            <a:ext cx="4063496"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354995" y="990600"/>
            <a:ext cx="6378744"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9399" y="2057400"/>
            <a:ext cx="4063496"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161624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2057001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867" y="360362"/>
            <a:ext cx="2716872"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66249" y="360363"/>
            <a:ext cx="7993117"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1314842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072" y="2059012"/>
            <a:ext cx="12603779"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7999" y="2166365"/>
            <a:ext cx="11855445" cy="1739347"/>
          </a:xfrm>
        </p:spPr>
        <p:txBody>
          <a:bodyPr tIns="45720" bIns="45720" anchor="ctr">
            <a:normAutofit/>
          </a:bodyPr>
          <a:lstStyle>
            <a:lvl1pPr algn="ctr">
              <a:lnSpc>
                <a:spcPct val="80000"/>
              </a:lnSpc>
              <a:defRPr sz="6000" spc="150" baseline="0"/>
            </a:lvl1pPr>
          </a:lstStyle>
          <a:p>
            <a:r>
              <a:rPr lang="ru-RU" smtClean="0"/>
              <a:t>Образец заголовка</a:t>
            </a:r>
            <a:endParaRPr lang="en-US" dirty="0"/>
          </a:p>
        </p:txBody>
      </p:sp>
      <p:sp>
        <p:nvSpPr>
          <p:cNvPr id="3" name="Subtitle 2"/>
          <p:cNvSpPr>
            <a:spLocks noGrp="1"/>
          </p:cNvSpPr>
          <p:nvPr>
            <p:ph type="subTitle" idx="1"/>
          </p:nvPr>
        </p:nvSpPr>
        <p:spPr>
          <a:xfrm>
            <a:off x="1574999" y="3996251"/>
            <a:ext cx="9449991"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2892036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80017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7072" y="2059012"/>
            <a:ext cx="12603779"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61072" y="2208879"/>
            <a:ext cx="10867490" cy="1676400"/>
          </a:xfrm>
        </p:spPr>
        <p:txBody>
          <a:bodyPr anchor="ctr">
            <a:noAutofit/>
          </a:bodyPr>
          <a:lstStyle>
            <a:lvl1pPr algn="ctr">
              <a:lnSpc>
                <a:spcPct val="80000"/>
              </a:lnSpc>
              <a:defRPr sz="6000" b="0" spc="150" baseline="0">
                <a:solidFill>
                  <a:schemeClr val="bg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61072" y="4010335"/>
            <a:ext cx="1086749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68D9619-5F5A-4A43-8A23-6D410A7FB9B9}" type="slidenum">
              <a:rPr lang="ru-RU" smtClean="0"/>
              <a:t>‹#›</a:t>
            </a:fld>
            <a:endParaRPr lang="ru-RU" dirty="0"/>
          </a:p>
        </p:txBody>
      </p:sp>
    </p:spTree>
    <p:extLst>
      <p:ext uri="{BB962C8B-B14F-4D97-AF65-F5344CB8AC3E}">
        <p14:creationId xmlns:p14="http://schemas.microsoft.com/office/powerpoint/2010/main" val="131735886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45679" y="2011680"/>
            <a:ext cx="4913995"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438882" y="2011680"/>
            <a:ext cx="4913995"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1068402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247399" y="1913470"/>
            <a:ext cx="4913995"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47399" y="2656566"/>
            <a:ext cx="4913995"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39749" y="1913470"/>
            <a:ext cx="4913995"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439749" y="2656564"/>
            <a:ext cx="4913995"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90030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2560905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45260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9687" y="1712423"/>
            <a:ext cx="1086749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59687" y="4552634"/>
            <a:ext cx="1086749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1039796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247399" y="2120054"/>
            <a:ext cx="6331494"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049672" y="2147487"/>
            <a:ext cx="3307497"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35623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322999" y="2211494"/>
            <a:ext cx="6331494"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051392" y="2150621"/>
            <a:ext cx="3307497"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7817220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4047059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321131" y="0"/>
            <a:ext cx="2834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467171" y="274638"/>
            <a:ext cx="2482772" cy="58975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249" y="274638"/>
            <a:ext cx="8240106"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866249" y="6422855"/>
            <a:ext cx="2834993" cy="365125"/>
          </a:xfrm>
        </p:spPr>
        <p:txBody>
          <a:bodyPr/>
          <a:lstStyle/>
          <a:p>
            <a:fld id="{44B47EC5-17AF-4D76-AB2A-3B0522C9F6CF}" type="datetimeFigureOut">
              <a:rPr lang="ru-RU" smtClean="0"/>
              <a:t>28.08.2017</a:t>
            </a:fld>
            <a:endParaRPr lang="ru-RU" dirty="0"/>
          </a:p>
        </p:txBody>
      </p:sp>
      <p:sp>
        <p:nvSpPr>
          <p:cNvPr id="5" name="Footer Placeholder 4"/>
          <p:cNvSpPr>
            <a:spLocks noGrp="1"/>
          </p:cNvSpPr>
          <p:nvPr>
            <p:ph type="ftr" sz="quarter" idx="11"/>
          </p:nvPr>
        </p:nvSpPr>
        <p:spPr>
          <a:xfrm>
            <a:off x="3902499" y="6422855"/>
            <a:ext cx="4422882" cy="365125"/>
          </a:xfrm>
        </p:spPr>
        <p:txBody>
          <a:bodyPr/>
          <a:lstStyle/>
          <a:p>
            <a:endParaRPr lang="ru-RU" dirty="0"/>
          </a:p>
        </p:txBody>
      </p:sp>
      <p:sp>
        <p:nvSpPr>
          <p:cNvPr id="6" name="Slide Number Placeholder 5"/>
          <p:cNvSpPr>
            <a:spLocks noGrp="1"/>
          </p:cNvSpPr>
          <p:nvPr>
            <p:ph type="sldNum" sz="quarter" idx="12"/>
          </p:nvPr>
        </p:nvSpPr>
        <p:spPr>
          <a:xfrm>
            <a:off x="8343202" y="6422855"/>
            <a:ext cx="909199" cy="365125"/>
          </a:xfrm>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16800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73408" y="1828801"/>
            <a:ext cx="5354995"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8744" y="1828801"/>
            <a:ext cx="5354995"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84499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3408" y="1681851"/>
            <a:ext cx="5328745"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73408" y="2507551"/>
            <a:ext cx="5328745"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8744" y="1681851"/>
            <a:ext cx="5354996"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8744" y="2507551"/>
            <a:ext cx="5354996"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768D9619-5F5A-4A43-8A23-6D410A7FB9B9}" type="slidenum">
              <a:rPr lang="ru-RU" smtClean="0"/>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2576977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768D9619-5F5A-4A43-8A23-6D410A7FB9B9}" type="slidenum">
              <a:rPr lang="ru-RU" smtClean="0"/>
              <a:t>‹#›</a:t>
            </a:fld>
            <a:endParaRPr lang="ru-RU" dirty="0"/>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5874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94609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9399" y="457201"/>
            <a:ext cx="4063496"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354995" y="990600"/>
            <a:ext cx="637874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9399" y="2057399"/>
            <a:ext cx="4063496"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3897491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9399" y="457200"/>
            <a:ext cx="4063496"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354995" y="990600"/>
            <a:ext cx="6378744"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9399" y="2057400"/>
            <a:ext cx="4063496"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B47EC5-17AF-4D76-AB2A-3B0522C9F6CF}" type="datetimeFigureOut">
              <a:rPr lang="ru-RU" smtClean="0"/>
              <a:t>28.08.2017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768D9619-5F5A-4A43-8A23-6D410A7FB9B9}" type="slidenum">
              <a:rPr lang="ru-RU" smtClean="0"/>
              <a:t>‹#›</a:t>
            </a:fld>
            <a:endParaRPr lang="ru-RU" dirty="0"/>
          </a:p>
        </p:txBody>
      </p:sp>
    </p:spTree>
    <p:extLst>
      <p:ext uri="{BB962C8B-B14F-4D97-AF65-F5344CB8AC3E}">
        <p14:creationId xmlns:p14="http://schemas.microsoft.com/office/powerpoint/2010/main" val="2467594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3408" y="365760"/>
            <a:ext cx="1086749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73408" y="1828801"/>
            <a:ext cx="1086749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6356351"/>
            <a:ext cx="2834997"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4B47EC5-17AF-4D76-AB2A-3B0522C9F6CF}" type="datetimeFigureOut">
              <a:rPr lang="ru-RU" smtClean="0"/>
              <a:t>28.08.2017</a:t>
            </a:fld>
            <a:endParaRPr lang="ru-RU" dirty="0"/>
          </a:p>
        </p:txBody>
      </p:sp>
      <p:sp>
        <p:nvSpPr>
          <p:cNvPr id="5" name="Footer Placeholder 4"/>
          <p:cNvSpPr>
            <a:spLocks noGrp="1"/>
          </p:cNvSpPr>
          <p:nvPr>
            <p:ph type="ftr" sz="quarter" idx="3"/>
          </p:nvPr>
        </p:nvSpPr>
        <p:spPr>
          <a:xfrm>
            <a:off x="4173746" y="6356351"/>
            <a:ext cx="4252496"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dirty="0"/>
          </a:p>
        </p:txBody>
      </p:sp>
      <p:sp>
        <p:nvSpPr>
          <p:cNvPr id="6" name="Slide Number Placeholder 5"/>
          <p:cNvSpPr>
            <a:spLocks noGrp="1"/>
          </p:cNvSpPr>
          <p:nvPr>
            <p:ph type="sldNum" sz="quarter" idx="4"/>
          </p:nvPr>
        </p:nvSpPr>
        <p:spPr>
          <a:xfrm>
            <a:off x="8905900" y="6356351"/>
            <a:ext cx="283499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68D9619-5F5A-4A43-8A23-6D410A7FB9B9}" type="slidenum">
              <a:rPr lang="ru-RU" smtClean="0"/>
              <a:t>‹#›</a:t>
            </a:fld>
            <a:endParaRPr lang="ru-RU" dirty="0"/>
          </a:p>
        </p:txBody>
      </p:sp>
    </p:spTree>
    <p:extLst>
      <p:ext uri="{BB962C8B-B14F-4D97-AF65-F5344CB8AC3E}">
        <p14:creationId xmlns:p14="http://schemas.microsoft.com/office/powerpoint/2010/main" val="2904353904"/>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3408" y="365760"/>
            <a:ext cx="1086749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73408" y="1828801"/>
            <a:ext cx="1086749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6249" y="6356351"/>
            <a:ext cx="2834997"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4B47EC5-17AF-4D76-AB2A-3B0522C9F6CF}" type="datetimeFigureOut">
              <a:rPr lang="ru-RU" smtClean="0"/>
              <a:t>28.08.2017</a:t>
            </a:fld>
            <a:endParaRPr lang="ru-RU" dirty="0"/>
          </a:p>
        </p:txBody>
      </p:sp>
      <p:sp>
        <p:nvSpPr>
          <p:cNvPr id="5" name="Footer Placeholder 4"/>
          <p:cNvSpPr>
            <a:spLocks noGrp="1"/>
          </p:cNvSpPr>
          <p:nvPr>
            <p:ph type="ftr" sz="quarter" idx="3"/>
          </p:nvPr>
        </p:nvSpPr>
        <p:spPr>
          <a:xfrm>
            <a:off x="4173746" y="6356351"/>
            <a:ext cx="4252496"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dirty="0"/>
          </a:p>
        </p:txBody>
      </p:sp>
      <p:sp>
        <p:nvSpPr>
          <p:cNvPr id="6" name="Slide Number Placeholder 5"/>
          <p:cNvSpPr>
            <a:spLocks noGrp="1"/>
          </p:cNvSpPr>
          <p:nvPr>
            <p:ph type="sldNum" sz="quarter" idx="4"/>
          </p:nvPr>
        </p:nvSpPr>
        <p:spPr>
          <a:xfrm>
            <a:off x="8905900" y="6356351"/>
            <a:ext cx="2834997"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68D9619-5F5A-4A43-8A23-6D410A7FB9B9}" type="slidenum">
              <a:rPr lang="ru-RU" smtClean="0"/>
              <a:t>‹#›</a:t>
            </a:fld>
            <a:endParaRPr lang="ru-RU" dirty="0"/>
          </a:p>
        </p:txBody>
      </p:sp>
    </p:spTree>
    <p:extLst>
      <p:ext uri="{BB962C8B-B14F-4D97-AF65-F5344CB8AC3E}">
        <p14:creationId xmlns:p14="http://schemas.microsoft.com/office/powerpoint/2010/main" val="838897171"/>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99" y="176109"/>
            <a:ext cx="12596838"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43173" y="284176"/>
            <a:ext cx="10111490" cy="150876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43173" y="2011680"/>
            <a:ext cx="10111490" cy="42062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242498" y="6422855"/>
            <a:ext cx="3101315" cy="365125"/>
          </a:xfrm>
          <a:prstGeom prst="rect">
            <a:avLst/>
          </a:prstGeom>
        </p:spPr>
        <p:txBody>
          <a:bodyPr vert="horz" lIns="91440" tIns="45720" rIns="45720" bIns="45720" rtlCol="0" anchor="ctr"/>
          <a:lstStyle>
            <a:lvl1pPr algn="l">
              <a:defRPr sz="1050">
                <a:solidFill>
                  <a:schemeClr val="tx1"/>
                </a:solidFill>
              </a:defRPr>
            </a:lvl1pPr>
          </a:lstStyle>
          <a:p>
            <a:fld id="{44B47EC5-17AF-4D76-AB2A-3B0522C9F6CF}" type="datetimeFigureOut">
              <a:rPr lang="ru-RU" smtClean="0"/>
              <a:t>28.08.2017</a:t>
            </a:fld>
            <a:endParaRPr lang="ru-RU" dirty="0"/>
          </a:p>
        </p:txBody>
      </p:sp>
      <p:sp>
        <p:nvSpPr>
          <p:cNvPr id="5" name="Footer Placeholder 4"/>
          <p:cNvSpPr>
            <a:spLocks noGrp="1"/>
          </p:cNvSpPr>
          <p:nvPr>
            <p:ph type="ftr" sz="quarter" idx="3"/>
          </p:nvPr>
        </p:nvSpPr>
        <p:spPr>
          <a:xfrm>
            <a:off x="5783749" y="6422855"/>
            <a:ext cx="5213245" cy="365125"/>
          </a:xfrm>
          <a:prstGeom prst="rect">
            <a:avLst/>
          </a:prstGeom>
        </p:spPr>
        <p:txBody>
          <a:bodyPr vert="horz" lIns="91440" tIns="45720" rIns="91440" bIns="45720" rtlCol="0" anchor="ctr"/>
          <a:lstStyle>
            <a:lvl1pPr algn="r">
              <a:defRPr sz="1050">
                <a:solidFill>
                  <a:schemeClr val="tx1"/>
                </a:solidFill>
              </a:defRPr>
            </a:lvl1pPr>
          </a:lstStyle>
          <a:p>
            <a:endParaRPr lang="ru-RU" dirty="0"/>
          </a:p>
        </p:txBody>
      </p:sp>
      <p:sp>
        <p:nvSpPr>
          <p:cNvPr id="6" name="Slide Number Placeholder 5"/>
          <p:cNvSpPr>
            <a:spLocks noGrp="1"/>
          </p:cNvSpPr>
          <p:nvPr>
            <p:ph type="sldNum" sz="quarter" idx="4"/>
          </p:nvPr>
        </p:nvSpPr>
        <p:spPr>
          <a:xfrm>
            <a:off x="11015613" y="6422855"/>
            <a:ext cx="977929" cy="365125"/>
          </a:xfrm>
          <a:prstGeom prst="rect">
            <a:avLst/>
          </a:prstGeom>
        </p:spPr>
        <p:txBody>
          <a:bodyPr vert="horz" lIns="45720" tIns="45720" rIns="91440" bIns="45720" rtlCol="0" anchor="ctr"/>
          <a:lstStyle>
            <a:lvl1pPr algn="l">
              <a:defRPr sz="1200" b="0">
                <a:solidFill>
                  <a:schemeClr val="tx1"/>
                </a:solidFill>
              </a:defRPr>
            </a:lvl1pPr>
          </a:lstStyle>
          <a:p>
            <a:fld id="{768D9619-5F5A-4A43-8A23-6D410A7FB9B9}" type="slidenum">
              <a:rPr lang="ru-RU" smtClean="0"/>
              <a:t>‹#›</a:t>
            </a:fld>
            <a:endParaRPr lang="ru-RU" dirty="0"/>
          </a:p>
        </p:txBody>
      </p:sp>
    </p:spTree>
    <p:extLst>
      <p:ext uri="{BB962C8B-B14F-4D97-AF65-F5344CB8AC3E}">
        <p14:creationId xmlns:p14="http://schemas.microsoft.com/office/powerpoint/2010/main" val="1163341156"/>
      </p:ext>
    </p:extLst>
  </p:cSld>
  <p:clrMap bg1="dk1" tx1="lt1" bg2="dk2"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33.jp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37.jpeg"/><Relationship Id="rId5" Type="http://schemas.openxmlformats.org/officeDocument/2006/relationships/image" Target="../media/image36.jpg"/><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44.jpeg"/><Relationship Id="rId4" Type="http://schemas.openxmlformats.org/officeDocument/2006/relationships/image" Target="../media/image43.jpg"/></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9.xml"/><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59.jpg"/><Relationship Id="rId4" Type="http://schemas.openxmlformats.org/officeDocument/2006/relationships/image" Target="../media/image58.jpg"/></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62.jpg"/><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66.jpg"/><Relationship Id="rId5" Type="http://schemas.openxmlformats.org/officeDocument/2006/relationships/image" Target="../media/image65.jpeg"/><Relationship Id="rId4" Type="http://schemas.openxmlformats.org/officeDocument/2006/relationships/image" Target="../media/image64.jp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70.jpg"/><Relationship Id="rId5" Type="http://schemas.openxmlformats.org/officeDocument/2006/relationships/image" Target="../media/image69.jpeg"/><Relationship Id="rId4" Type="http://schemas.openxmlformats.org/officeDocument/2006/relationships/image" Target="../media/image68.jpg"/></Relationships>
</file>

<file path=ppt/slides/_rels/slide2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2.jpg"/><Relationship Id="rId1" Type="http://schemas.openxmlformats.org/officeDocument/2006/relationships/slideLayout" Target="../slideLayouts/slideLayout29.xml"/><Relationship Id="rId4" Type="http://schemas.openxmlformats.org/officeDocument/2006/relationships/image" Target="../media/image72.jpg"/></Relationships>
</file>

<file path=ppt/slides/_rels/slide29.xml.rels><?xml version="1.0" encoding="UTF-8" standalone="yes"?>
<Relationships xmlns="http://schemas.openxmlformats.org/package/2006/relationships"><Relationship Id="rId8" Type="http://schemas.openxmlformats.org/officeDocument/2006/relationships/image" Target="../media/image78.jp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76.jpg"/><Relationship Id="rId5" Type="http://schemas.openxmlformats.org/officeDocument/2006/relationships/image" Target="../media/image75.jpg"/><Relationship Id="rId4" Type="http://schemas.openxmlformats.org/officeDocument/2006/relationships/image" Target="../media/image74.jpg"/><Relationship Id="rId9" Type="http://schemas.openxmlformats.org/officeDocument/2006/relationships/image" Target="../media/image79.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29.xml"/><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84.jpg"/><Relationship Id="rId4" Type="http://schemas.openxmlformats.org/officeDocument/2006/relationships/image" Target="../media/image83.jpg"/></Relationships>
</file>

<file path=ppt/slides/_rels/slide3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92.jpg"/><Relationship Id="rId4" Type="http://schemas.openxmlformats.org/officeDocument/2006/relationships/image" Target="../media/image91.jpg"/></Relationships>
</file>

<file path=ppt/slides/_rels/slide3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2.jpg"/><Relationship Id="rId1" Type="http://schemas.openxmlformats.org/officeDocument/2006/relationships/slideLayout" Target="../slideLayouts/slideLayout29.xml"/><Relationship Id="rId5" Type="http://schemas.openxmlformats.org/officeDocument/2006/relationships/image" Target="../media/image95.jpg"/><Relationship Id="rId4" Type="http://schemas.openxmlformats.org/officeDocument/2006/relationships/image" Target="../media/image94.jpg"/></Relationships>
</file>

<file path=ppt/slides/_rels/slide36.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7"/>
          <p:cNvPicPr/>
          <p:nvPr/>
        </p:nvPicPr>
        <p:blipFill>
          <a:blip r:embed="rId2"/>
          <a:stretch>
            <a:fillRect/>
          </a:stretch>
        </p:blipFill>
        <p:spPr>
          <a:xfrm>
            <a:off x="4110049" y="1402029"/>
            <a:ext cx="4520062" cy="4608467"/>
          </a:xfrm>
          <a:prstGeom prst="rect">
            <a:avLst/>
          </a:prstGeom>
        </p:spPr>
      </p:pic>
      <p:sp>
        <p:nvSpPr>
          <p:cNvPr id="8" name="TextBox 7"/>
          <p:cNvSpPr txBox="1"/>
          <p:nvPr/>
        </p:nvSpPr>
        <p:spPr>
          <a:xfrm>
            <a:off x="3132591" y="195717"/>
            <a:ext cx="6474978" cy="1015663"/>
          </a:xfrm>
          <a:prstGeom prst="rect">
            <a:avLst/>
          </a:prstGeom>
          <a:noFill/>
        </p:spPr>
        <p:txBody>
          <a:bodyPr wrap="none" rtlCol="0">
            <a:spAutoFit/>
          </a:bodyPr>
          <a:lstStyle/>
          <a:p>
            <a:r>
              <a:rPr lang="ru-RU" sz="6000" dirty="0" smtClean="0">
                <a:solidFill>
                  <a:srgbClr val="FF0000"/>
                </a:solidFill>
                <a:latin typeface="Times New Roman" panose="02020603050405020304" pitchFamily="18" charset="0"/>
                <a:cs typeface="Times New Roman" panose="02020603050405020304" pitchFamily="18" charset="0"/>
              </a:rPr>
              <a:t>Формируем осанку</a:t>
            </a:r>
            <a:endParaRPr lang="ru-RU"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42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5" y="92055"/>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66" y="911088"/>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218941" y="1944710"/>
            <a:ext cx="12052572" cy="4401205"/>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Чтобы ребенок мог опираться спиной о спинку стула, </a:t>
            </a:r>
            <a:r>
              <a:rPr lang="ru-RU" sz="2800" i="1" dirty="0">
                <a:latin typeface="Times New Roman" panose="02020603050405020304" pitchFamily="18" charset="0"/>
                <a:cs typeface="Times New Roman" panose="02020603050405020304" pitchFamily="18" charset="0"/>
              </a:rPr>
              <a:t>дистанция спинки</a:t>
            </a:r>
            <a:r>
              <a:rPr lang="ru-RU" sz="2800" dirty="0">
                <a:latin typeface="Times New Roman" panose="02020603050405020304" pitchFamily="18" charset="0"/>
                <a:cs typeface="Times New Roman" panose="02020603050405020304" pitchFamily="18" charset="0"/>
              </a:rPr>
              <a:t> (расстояние между спинкой и краем стола, обращенным к сидящему) должна на 3—5 </a:t>
            </a:r>
            <a:r>
              <a:rPr lang="ru-RU" sz="2800" i="1" dirty="0">
                <a:latin typeface="Times New Roman" panose="02020603050405020304" pitchFamily="18" charset="0"/>
                <a:cs typeface="Times New Roman" panose="02020603050405020304" pitchFamily="18" charset="0"/>
              </a:rPr>
              <a:t>см</a:t>
            </a:r>
            <a:r>
              <a:rPr lang="ru-RU" sz="2800" dirty="0">
                <a:latin typeface="Times New Roman" panose="02020603050405020304" pitchFamily="18" charset="0"/>
                <a:cs typeface="Times New Roman" panose="02020603050405020304" pitchFamily="18" charset="0"/>
              </a:rPr>
              <a:t> превышать передне-задний диаметр грудной клетки. При этом расстояние между отвесными линия­ми, опущенными от переднего края стула и от заднего края стола, или </a:t>
            </a:r>
            <a:r>
              <a:rPr lang="ru-RU" sz="2800" i="1" dirty="0">
                <a:latin typeface="Times New Roman" panose="02020603050405020304" pitchFamily="18" charset="0"/>
                <a:cs typeface="Times New Roman" panose="02020603050405020304" pitchFamily="18" charset="0"/>
              </a:rPr>
              <a:t>дистанция сиденья,</a:t>
            </a:r>
            <a:r>
              <a:rPr lang="ru-RU" sz="2800" dirty="0">
                <a:latin typeface="Times New Roman" panose="02020603050405020304" pitchFamily="18" charset="0"/>
                <a:cs typeface="Times New Roman" panose="02020603050405020304" pitchFamily="18" charset="0"/>
              </a:rPr>
              <a:t> становится «отрицательной», а имен­но край стула на 2—4 </a:t>
            </a:r>
            <a:r>
              <a:rPr lang="ru-RU" sz="2800" i="1" dirty="0">
                <a:latin typeface="Times New Roman" panose="02020603050405020304" pitchFamily="18" charset="0"/>
                <a:cs typeface="Times New Roman" panose="02020603050405020304" pitchFamily="18" charset="0"/>
              </a:rPr>
              <a:t>см</a:t>
            </a:r>
            <a:r>
              <a:rPr lang="ru-RU" sz="2800" dirty="0">
                <a:latin typeface="Times New Roman" panose="02020603050405020304" pitchFamily="18" charset="0"/>
                <a:cs typeface="Times New Roman" panose="02020603050405020304" pitchFamily="18" charset="0"/>
              </a:rPr>
              <a:t> заходит под край </a:t>
            </a:r>
            <a:r>
              <a:rPr lang="ru-RU" sz="2800" dirty="0" smtClean="0">
                <a:latin typeface="Times New Roman" panose="02020603050405020304" pitchFamily="18" charset="0"/>
                <a:cs typeface="Times New Roman" panose="02020603050405020304" pitchFamily="18" charset="0"/>
              </a:rPr>
              <a:t>стола. При </a:t>
            </a:r>
            <a:r>
              <a:rPr lang="ru-RU" sz="2800" dirty="0">
                <a:latin typeface="Times New Roman" panose="02020603050405020304" pitchFamily="18" charset="0"/>
                <a:cs typeface="Times New Roman" panose="02020603050405020304" pitchFamily="18" charset="0"/>
              </a:rPr>
              <a:t>нулевой дистанции сиденья, когда край стула и край стола нахо­дятся на одной отвесной линии, а также при положительной дис­танции сиденья, когда стул несколько отодвинут от края стола, опираться на спинку стула при выполнении какой-либо работы за столом невозможно</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36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2" y="83009"/>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63" y="84027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descr="http://coolreferat.com/dopb474779.zi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679" y="2505690"/>
            <a:ext cx="8384146" cy="3161013"/>
          </a:xfrm>
          <a:prstGeom prst="rect">
            <a:avLst/>
          </a:prstGeom>
          <a:noFill/>
          <a:ln>
            <a:noFill/>
          </a:ln>
        </p:spPr>
      </p:pic>
      <p:sp>
        <p:nvSpPr>
          <p:cNvPr id="6" name="TextBox 5"/>
          <p:cNvSpPr txBox="1"/>
          <p:nvPr/>
        </p:nvSpPr>
        <p:spPr>
          <a:xfrm>
            <a:off x="2003931" y="5766945"/>
            <a:ext cx="8059642"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1—отрицательная; 2—нулевая; 3</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положительная</a:t>
            </a:r>
            <a:endParaRPr lang="ru-RU"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030653" y="1767562"/>
            <a:ext cx="3175421"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Дистанция сидения</a:t>
            </a:r>
          </a:p>
        </p:txBody>
      </p:sp>
    </p:spTree>
    <p:extLst>
      <p:ext uri="{BB962C8B-B14F-4D97-AF65-F5344CB8AC3E}">
        <p14:creationId xmlns:p14="http://schemas.microsoft.com/office/powerpoint/2010/main" val="383236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2" y="83009"/>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63" y="84027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948" y="1950139"/>
            <a:ext cx="5424510" cy="4192276"/>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86" y="1944238"/>
            <a:ext cx="2879741" cy="419817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8779" y="2691044"/>
            <a:ext cx="3104939" cy="2704563"/>
          </a:xfrm>
          <a:prstGeom prst="rect">
            <a:avLst/>
          </a:prstGeom>
        </p:spPr>
      </p:pic>
    </p:spTree>
    <p:extLst>
      <p:ext uri="{BB962C8B-B14F-4D97-AF65-F5344CB8AC3E}">
        <p14:creationId xmlns:p14="http://schemas.microsoft.com/office/powerpoint/2010/main" val="159582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1"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2" y="926438"/>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132717" y="1685324"/>
            <a:ext cx="12368632" cy="4401205"/>
          </a:xfrm>
          <a:prstGeom prst="rect">
            <a:avLst/>
          </a:prstGeom>
          <a:noFill/>
        </p:spPr>
        <p:txBody>
          <a:bodyPr wrap="square" rtlCol="0">
            <a:spAutoFit/>
          </a:bodyPr>
          <a:lstStyle/>
          <a:p>
            <a:r>
              <a:rPr lang="ru-RU" sz="2800" dirty="0" smtClean="0">
                <a:latin typeface="Times New Roman" panose="02020603050405020304" pitchFamily="18" charset="0"/>
                <a:cs typeface="Times New Roman" panose="02020603050405020304" pitchFamily="18" charset="0"/>
              </a:rPr>
              <a:t>Вот несколько ориентиров для взрослого человека при работе за столом : стул надо ставить так, чтобы передняя часть сиденья на 4 сантиметра заходила под край крышки стола. Человеку ростом 170-180 сантиметров нужен рабочий стол высотой 80, а стул - 48 сантиметров, глубина сиденья - не менее 36 сантиметров.</a:t>
            </a:r>
          </a:p>
          <a:p>
            <a:pPr algn="just"/>
            <a:r>
              <a:rPr lang="ru-RU" sz="2800" dirty="0" smtClean="0">
                <a:latin typeface="Times New Roman" panose="02020603050405020304" pitchFamily="18" charset="0"/>
                <a:cs typeface="Times New Roman" panose="02020603050405020304" pitchFamily="18" charset="0"/>
              </a:rPr>
              <a:t>Гигиенисты </a:t>
            </a:r>
            <a:r>
              <a:rPr lang="ru-RU" sz="2800" dirty="0">
                <a:latin typeface="Times New Roman" panose="02020603050405020304" pitchFamily="18" charset="0"/>
                <a:cs typeface="Times New Roman" panose="02020603050405020304" pitchFamily="18" charset="0"/>
              </a:rPr>
              <a:t>рекомендуют сидящему человеку держать туловище прямо, лишь слегка наклонив голову и опираясь на спинку стула пояснично-крестцовой частью тела. Ноги пусть будут согнуты в коленном и тазобедренном суставах под прямым углом, а предплечья </a:t>
            </a:r>
            <a:r>
              <a:rPr lang="ru-RU" sz="2800" dirty="0" smtClean="0">
                <a:latin typeface="Times New Roman" panose="02020603050405020304" pitchFamily="18" charset="0"/>
                <a:cs typeface="Times New Roman" panose="02020603050405020304" pitchFamily="18" charset="0"/>
              </a:rPr>
              <a:t>лежать на столе. </a:t>
            </a:r>
            <a:r>
              <a:rPr lang="ru-RU" sz="2800" dirty="0">
                <a:latin typeface="Times New Roman" panose="02020603050405020304" pitchFamily="18" charset="0"/>
                <a:cs typeface="Times New Roman" panose="02020603050405020304" pitchFamily="18" charset="0"/>
              </a:rPr>
              <a:t>Не наваливайтесь на </a:t>
            </a:r>
            <a:r>
              <a:rPr lang="ru-RU" sz="2800" dirty="0" smtClean="0">
                <a:latin typeface="Times New Roman" panose="02020603050405020304" pitchFamily="18" charset="0"/>
                <a:cs typeface="Times New Roman" panose="02020603050405020304" pitchFamily="18" charset="0"/>
              </a:rPr>
              <a:t>стол </a:t>
            </a:r>
            <a:r>
              <a:rPr lang="ru-RU" sz="2800" dirty="0">
                <a:latin typeface="Times New Roman" panose="02020603050405020304" pitchFamily="18" charset="0"/>
                <a:cs typeface="Times New Roman" panose="02020603050405020304" pitchFamily="18" charset="0"/>
              </a:rPr>
              <a:t>грудью, сидите от края стола на расстоянии 3-4 сантиметров</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0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5"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6" y="905347"/>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412123" y="2279560"/>
            <a:ext cx="4185633" cy="3416320"/>
          </a:xfrm>
          <a:prstGeom prst="rect">
            <a:avLst/>
          </a:prstGeom>
          <a:noFill/>
        </p:spPr>
        <p:txBody>
          <a:bodyPr wrap="square" rtlCol="0">
            <a:spAutoFit/>
          </a:bodyPr>
          <a:lstStyle/>
          <a:p>
            <a:r>
              <a:rPr lang="ru-RU" sz="3600" dirty="0">
                <a:latin typeface="Times New Roman" panose="02020603050405020304" pitchFamily="18" charset="0"/>
                <a:cs typeface="Times New Roman" panose="02020603050405020304" pitchFamily="18" charset="0"/>
              </a:rPr>
              <a:t>– Ходить нужно тоже правильно: плечи расправлены, живот подтянут, а голова гордо поднята</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588" y="1764405"/>
            <a:ext cx="5911993" cy="39314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6771" y="3251620"/>
            <a:ext cx="2395583" cy="3441927"/>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654" y="4698213"/>
            <a:ext cx="2993001" cy="1995334"/>
          </a:xfrm>
          <a:prstGeom prst="rect">
            <a:avLst/>
          </a:prstGeom>
        </p:spPr>
      </p:pic>
    </p:spTree>
    <p:extLst>
      <p:ext uri="{BB962C8B-B14F-4D97-AF65-F5344CB8AC3E}">
        <p14:creationId xmlns:p14="http://schemas.microsoft.com/office/powerpoint/2010/main" val="406174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3" y="111671"/>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4" y="939516"/>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231821" y="1867436"/>
            <a:ext cx="5525036" cy="5078313"/>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Важный момент в формировании красивой осанки – правильное спальное место. Жесткий матрас и ортопедическая подушка помогут максимально отдохнуть позвоночнику во время сна</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001" y="1705806"/>
            <a:ext cx="5384233" cy="2722796"/>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645" y="4723292"/>
            <a:ext cx="3066473" cy="1702973"/>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3454" y="4723291"/>
            <a:ext cx="2920842" cy="1702974"/>
          </a:xfrm>
          <a:prstGeom prst="rect">
            <a:avLst/>
          </a:prstGeom>
        </p:spPr>
      </p:pic>
    </p:spTree>
    <p:extLst>
      <p:ext uri="{BB962C8B-B14F-4D97-AF65-F5344CB8AC3E}">
        <p14:creationId xmlns:p14="http://schemas.microsoft.com/office/powerpoint/2010/main" val="397885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3" y="111671"/>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4" y="939516"/>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39" y="1862854"/>
            <a:ext cx="6111351" cy="458351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9157" y="3344389"/>
            <a:ext cx="4487347" cy="1461503"/>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9158" y="5028472"/>
            <a:ext cx="4572000" cy="160020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8561" y="1663666"/>
            <a:ext cx="4497944" cy="1485176"/>
          </a:xfrm>
          <a:prstGeom prst="rect">
            <a:avLst/>
          </a:prstGeom>
        </p:spPr>
      </p:pic>
    </p:spTree>
    <p:extLst>
      <p:ext uri="{BB962C8B-B14F-4D97-AF65-F5344CB8AC3E}">
        <p14:creationId xmlns:p14="http://schemas.microsoft.com/office/powerpoint/2010/main" val="156015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5"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6" y="905347"/>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45" y="1951082"/>
            <a:ext cx="6812922" cy="245349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44" y="4533363"/>
            <a:ext cx="6812923" cy="215077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0008" y="4856693"/>
            <a:ext cx="4056845" cy="1647825"/>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5346" y="1951082"/>
            <a:ext cx="3406167" cy="2702591"/>
          </a:xfrm>
          <a:prstGeom prst="rect">
            <a:avLst/>
          </a:prstGeom>
        </p:spPr>
      </p:pic>
    </p:spTree>
    <p:extLst>
      <p:ext uri="{BB962C8B-B14F-4D97-AF65-F5344CB8AC3E}">
        <p14:creationId xmlns:p14="http://schemas.microsoft.com/office/powerpoint/2010/main" val="359953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3" y="111671"/>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4" y="939516"/>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91" y="2476635"/>
            <a:ext cx="5962650" cy="32956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239" y="1615048"/>
            <a:ext cx="5163664" cy="33735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7954" y="5079399"/>
            <a:ext cx="3895381" cy="1596537"/>
          </a:xfrm>
          <a:prstGeom prst="rect">
            <a:avLst/>
          </a:prstGeom>
        </p:spPr>
      </p:pic>
    </p:spTree>
    <p:extLst>
      <p:ext uri="{BB962C8B-B14F-4D97-AF65-F5344CB8AC3E}">
        <p14:creationId xmlns:p14="http://schemas.microsoft.com/office/powerpoint/2010/main" val="424244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5" y="99408"/>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6" y="89875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6" name="TextBox 5"/>
          <p:cNvSpPr txBox="1"/>
          <p:nvPr/>
        </p:nvSpPr>
        <p:spPr>
          <a:xfrm>
            <a:off x="296215" y="1643142"/>
            <a:ext cx="5756856" cy="5078313"/>
          </a:xfrm>
          <a:prstGeom prst="rect">
            <a:avLst/>
          </a:prstGeom>
          <a:noFill/>
        </p:spPr>
        <p:txBody>
          <a:bodyPr wrap="square" rtlCol="0">
            <a:spAutoFit/>
          </a:bodyPr>
          <a:lstStyle/>
          <a:p>
            <a:pPr algn="just"/>
            <a:r>
              <a:rPr lang="ru-RU" sz="3600" dirty="0">
                <a:latin typeface="Times New Roman" panose="02020603050405020304" pitchFamily="18" charset="0"/>
                <a:cs typeface="Times New Roman" panose="02020603050405020304" pitchFamily="18" charset="0"/>
              </a:rPr>
              <a:t>– Для позвоночника очень важен мышечный корсет. Идеальным видом спорта для формирования правильной осанки является плавание, которое не только тренирует все мышцы, но и приносит удовольствие человеку.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744" y="2324492"/>
            <a:ext cx="5570109" cy="3496759"/>
          </a:xfrm>
          <a:prstGeom prst="rect">
            <a:avLst/>
          </a:prstGeom>
        </p:spPr>
      </p:pic>
    </p:spTree>
    <p:extLst>
      <p:ext uri="{BB962C8B-B14F-4D97-AF65-F5344CB8AC3E}">
        <p14:creationId xmlns:p14="http://schemas.microsoft.com/office/powerpoint/2010/main" val="244171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5"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6367" y="752327"/>
            <a:ext cx="10464018" cy="646331"/>
          </a:xfrm>
          <a:prstGeom prst="rect">
            <a:avLst/>
          </a:prstGeom>
          <a:noFill/>
        </p:spPr>
        <p:txBody>
          <a:bodyPr wrap="none" rtlCol="0">
            <a:spAutoFit/>
          </a:bodyPr>
          <a:lstStyle/>
          <a:p>
            <a:r>
              <a:rPr lang="ru-RU" sz="3600" b="1" dirty="0">
                <a:solidFill>
                  <a:srgbClr val="FF0000"/>
                </a:solidFill>
                <a:latin typeface="Times New Roman" panose="02020603050405020304" pitchFamily="18" charset="0"/>
                <a:cs typeface="Times New Roman" panose="02020603050405020304" pitchFamily="18" charset="0"/>
              </a:rPr>
              <a:t>Формирование правильной осанки очень </a:t>
            </a:r>
            <a:r>
              <a:rPr lang="ru-RU" sz="3600" b="1" dirty="0" smtClean="0">
                <a:solidFill>
                  <a:srgbClr val="FF0000"/>
                </a:solidFill>
                <a:latin typeface="Times New Roman" panose="02020603050405020304" pitchFamily="18" charset="0"/>
                <a:cs typeface="Times New Roman" panose="02020603050405020304" pitchFamily="18" charset="0"/>
              </a:rPr>
              <a:t>важно!</a:t>
            </a:r>
            <a:endParaRPr lang="ru-RU"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5911" y="2031727"/>
            <a:ext cx="6606862" cy="403187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В современном мире взрослые люди вынуждены большую часть времени проводить, сидя за компьютером, нагружая тем самым позвоночник. Отсюда и появляется сутулость, которая со временем становится привычкой и приводит к искривлению </a:t>
            </a:r>
            <a:r>
              <a:rPr lang="ru-RU" sz="3200" dirty="0" smtClean="0">
                <a:latin typeface="Times New Roman" panose="02020603050405020304" pitchFamily="18" charset="0"/>
                <a:cs typeface="Times New Roman" panose="02020603050405020304" pitchFamily="18" charset="0"/>
              </a:rPr>
              <a:t>позвоночника.</a:t>
            </a: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2773" y="1308512"/>
            <a:ext cx="3237541" cy="215738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093" y="2044989"/>
            <a:ext cx="2733675" cy="2047875"/>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2773" y="3850784"/>
            <a:ext cx="2681057" cy="2597708"/>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8093" y="4288434"/>
            <a:ext cx="2698787" cy="2160057"/>
          </a:xfrm>
          <a:prstGeom prst="rect">
            <a:avLst/>
          </a:prstGeom>
        </p:spPr>
      </p:pic>
    </p:spTree>
    <p:extLst>
      <p:ext uri="{BB962C8B-B14F-4D97-AF65-F5344CB8AC3E}">
        <p14:creationId xmlns:p14="http://schemas.microsoft.com/office/powerpoint/2010/main" val="170826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88" y="1636554"/>
            <a:ext cx="7508382" cy="4524315"/>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Во время плавания нагрузка на него снижается, он до некоторой степени распрямляется, а межпозвонковые диски восстанавливают нормальную высоту</a:t>
            </a:r>
            <a:r>
              <a:rPr lang="ru-RU" sz="3200" dirty="0" smtClean="0">
                <a:latin typeface="Times New Roman" panose="02020603050405020304" pitchFamily="18" charset="0"/>
                <a:cs typeface="Times New Roman" panose="02020603050405020304" pitchFamily="18" charset="0"/>
              </a:rPr>
              <a:t>.</a:t>
            </a:r>
          </a:p>
          <a:p>
            <a:endParaRPr lang="ru-RU" sz="3200" dirty="0" smtClean="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pPr algn="just"/>
            <a:r>
              <a:rPr lang="ru-RU" sz="3200" dirty="0" smtClean="0">
                <a:latin typeface="Times New Roman" panose="02020603050405020304" pitchFamily="18" charset="0"/>
                <a:cs typeface="Times New Roman" panose="02020603050405020304" pitchFamily="18" charset="0"/>
              </a:rPr>
              <a:t> Бегущий </a:t>
            </a:r>
            <a:r>
              <a:rPr lang="ru-RU" sz="3200" dirty="0">
                <a:latin typeface="Times New Roman" panose="02020603050405020304" pitchFamily="18" charset="0"/>
                <a:cs typeface="Times New Roman" panose="02020603050405020304" pitchFamily="18" charset="0"/>
              </a:rPr>
              <a:t>человек, помимо всего прочего, постепенно приучается удерживать тело в наиболее правильном положении. </a:t>
            </a:r>
          </a:p>
        </p:txBody>
      </p:sp>
      <p:pic>
        <p:nvPicPr>
          <p:cNvPr id="3" name="Picture 27"/>
          <p:cNvPicPr/>
          <p:nvPr/>
        </p:nvPicPr>
        <p:blipFill>
          <a:blip r:embed="rId2"/>
          <a:stretch>
            <a:fillRect/>
          </a:stretch>
        </p:blipFill>
        <p:spPr>
          <a:xfrm>
            <a:off x="11532358" y="105996"/>
            <a:ext cx="968991" cy="941020"/>
          </a:xfrm>
          <a:prstGeom prst="rect">
            <a:avLst/>
          </a:prstGeom>
        </p:spPr>
      </p:pic>
      <p:sp>
        <p:nvSpPr>
          <p:cNvPr id="4" name="TextBox 3"/>
          <p:cNvSpPr txBox="1"/>
          <p:nvPr/>
        </p:nvSpPr>
        <p:spPr>
          <a:xfrm>
            <a:off x="3638795" y="99408"/>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74676" y="89875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9779" y="1636554"/>
            <a:ext cx="2733675" cy="20478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375" y="4027654"/>
            <a:ext cx="3212485" cy="2628980"/>
          </a:xfrm>
          <a:prstGeom prst="rect">
            <a:avLst/>
          </a:prstGeom>
        </p:spPr>
      </p:pic>
    </p:spTree>
    <p:extLst>
      <p:ext uri="{BB962C8B-B14F-4D97-AF65-F5344CB8AC3E}">
        <p14:creationId xmlns:p14="http://schemas.microsoft.com/office/powerpoint/2010/main" val="238509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3" y="131310"/>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4" y="861103"/>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244700" y="1880315"/>
            <a:ext cx="5821249" cy="4524315"/>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 Женщинам стоит внимательно относиться к выбору обуви – высокий каблук нарушает равновесие, еще более нагружая позвоночник. Обладательницы груди большого размера должны правильно выбирать бюстгальтер, </a:t>
            </a:r>
            <a:r>
              <a:rPr lang="ru-RU" sz="3200" dirty="0" smtClean="0">
                <a:latin typeface="Times New Roman" panose="02020603050405020304" pitchFamily="18" charset="0"/>
                <a:cs typeface="Times New Roman" panose="02020603050405020304" pitchFamily="18" charset="0"/>
              </a:rPr>
              <a:t>хорошо удерживающий грудь. </a:t>
            </a:r>
            <a:endParaRPr lang="ru-RU" sz="3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504" y="3695470"/>
            <a:ext cx="5191180" cy="299274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3585" y="1704827"/>
            <a:ext cx="1064415" cy="19050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9152" y="1704827"/>
            <a:ext cx="1495425" cy="1905000"/>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3198" y="1700011"/>
            <a:ext cx="3120520" cy="1909816"/>
          </a:xfrm>
          <a:prstGeom prst="rect">
            <a:avLst/>
          </a:prstGeom>
        </p:spPr>
      </p:pic>
    </p:spTree>
    <p:extLst>
      <p:ext uri="{BB962C8B-B14F-4D97-AF65-F5344CB8AC3E}">
        <p14:creationId xmlns:p14="http://schemas.microsoft.com/office/powerpoint/2010/main" val="227074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1"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2" y="861102"/>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386367" y="1712890"/>
            <a:ext cx="5370490" cy="5016758"/>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Нарушенная осанка наносит ущерб не только внешнему виду человека, но и его здоровью. </a:t>
            </a:r>
            <a:r>
              <a:rPr lang="ru-RU" sz="3200" dirty="0" smtClean="0">
                <a:latin typeface="Times New Roman" panose="02020603050405020304" pitchFamily="18" charset="0"/>
                <a:cs typeface="Times New Roman" panose="02020603050405020304" pitchFamily="18" charset="0"/>
              </a:rPr>
              <a:t>Благодаря </a:t>
            </a:r>
            <a:r>
              <a:rPr lang="ru-RU" sz="3200" dirty="0">
                <a:latin typeface="Times New Roman" panose="02020603050405020304" pitchFamily="18" charset="0"/>
                <a:cs typeface="Times New Roman" panose="02020603050405020304" pitchFamily="18" charset="0"/>
              </a:rPr>
              <a:t>своей грациозной походке и правильной осанке женщины выделяются из </a:t>
            </a:r>
            <a:r>
              <a:rPr lang="ru-RU" sz="3200" dirty="0" smtClean="0">
                <a:latin typeface="Times New Roman" panose="02020603050405020304" pitchFamily="18" charset="0"/>
                <a:cs typeface="Times New Roman" panose="02020603050405020304" pitchFamily="18" charset="0"/>
              </a:rPr>
              <a:t>толпы. </a:t>
            </a:r>
            <a:r>
              <a:rPr lang="ru-RU" sz="3200" dirty="0">
                <a:latin typeface="Times New Roman" panose="02020603050405020304" pitchFamily="18" charset="0"/>
                <a:cs typeface="Times New Roman" panose="02020603050405020304" pitchFamily="18" charset="0"/>
              </a:rPr>
              <a:t>И неважно, что на них надето и насколько модной является их прическа или сумка</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211" y="4449651"/>
            <a:ext cx="1532289" cy="226042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6327" y="1612225"/>
            <a:ext cx="2097391" cy="2675982"/>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8297" y="4449651"/>
            <a:ext cx="3305421" cy="226042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496" y="1607321"/>
            <a:ext cx="1966300" cy="2681318"/>
          </a:xfrm>
          <a:prstGeom prst="rect">
            <a:avLst/>
          </a:prstGeom>
        </p:spPr>
      </p:pic>
      <p:pic>
        <p:nvPicPr>
          <p:cNvPr id="11" name="Рисунок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0940" y="1607321"/>
            <a:ext cx="1774713" cy="2680886"/>
          </a:xfrm>
          <a:prstGeom prst="rect">
            <a:avLst/>
          </a:prstGeom>
        </p:spPr>
      </p:pic>
    </p:spTree>
    <p:extLst>
      <p:ext uri="{BB962C8B-B14F-4D97-AF65-F5344CB8AC3E}">
        <p14:creationId xmlns:p14="http://schemas.microsoft.com/office/powerpoint/2010/main" val="338712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270458" y="1510135"/>
            <a:ext cx="6754419" cy="550920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За формирование правильной осанки отвечает множество мышц в теле человека – начиная с мышц шеи и заканчивая мышцами ног. </a:t>
            </a:r>
            <a:r>
              <a:rPr lang="ru-RU" sz="3200" dirty="0" smtClean="0">
                <a:latin typeface="Times New Roman" panose="02020603050405020304" pitchFamily="18" charset="0"/>
                <a:cs typeface="Times New Roman" panose="02020603050405020304" pitchFamily="18" charset="0"/>
              </a:rPr>
              <a:t>Если </a:t>
            </a:r>
            <a:r>
              <a:rPr lang="ru-RU" sz="3200" dirty="0">
                <a:latin typeface="Times New Roman" panose="02020603050405020304" pitchFamily="18" charset="0"/>
                <a:cs typeface="Times New Roman" panose="02020603050405020304" pitchFamily="18" charset="0"/>
              </a:rPr>
              <a:t>вы попытаетесь расправить свои плечи прямо сейчас, выпрямитесь и сохраните такое положение тела на несколько минут, то почувствуете, как м</a:t>
            </a:r>
            <a:r>
              <a:rPr lang="ru-RU" sz="3200" dirty="0" smtClean="0">
                <a:latin typeface="Times New Roman" panose="02020603050405020304" pitchFamily="18" charset="0"/>
                <a:cs typeface="Times New Roman" panose="02020603050405020304" pitchFamily="18" charset="0"/>
              </a:rPr>
              <a:t>ышцы </a:t>
            </a:r>
            <a:r>
              <a:rPr lang="ru-RU" sz="3200" dirty="0">
                <a:latin typeface="Times New Roman" panose="02020603050405020304" pitchFamily="18" charset="0"/>
                <a:cs typeface="Times New Roman" panose="02020603050405020304" pitchFamily="18" charset="0"/>
              </a:rPr>
              <a:t>немного поноют и вскоре захотят вернуться в привычное положение</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638791"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474672" y="861102"/>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915" y="1623051"/>
            <a:ext cx="1905000" cy="254317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958" y="4375510"/>
            <a:ext cx="2822222" cy="22860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6728" y="1880315"/>
            <a:ext cx="2667336" cy="2125015"/>
          </a:xfrm>
          <a:prstGeom prst="rect">
            <a:avLst/>
          </a:prstGeom>
        </p:spPr>
      </p:pic>
    </p:spTree>
    <p:extLst>
      <p:ext uri="{BB962C8B-B14F-4D97-AF65-F5344CB8AC3E}">
        <p14:creationId xmlns:p14="http://schemas.microsoft.com/office/powerpoint/2010/main" val="242617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257579" y="1650901"/>
            <a:ext cx="6194736" cy="5016758"/>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Сила тяжести;</a:t>
            </a:r>
          </a:p>
          <a:p>
            <a:r>
              <a:rPr lang="ru-RU" sz="3200" dirty="0">
                <a:latin typeface="Times New Roman" panose="02020603050405020304" pitchFamily="18" charset="0"/>
                <a:cs typeface="Times New Roman" panose="02020603050405020304" pitchFamily="18" charset="0"/>
              </a:rPr>
              <a:t>·Особая конструкция позвоночника;</a:t>
            </a:r>
          </a:p>
          <a:p>
            <a:r>
              <a:rPr lang="ru-RU" sz="3200" dirty="0">
                <a:latin typeface="Times New Roman" panose="02020603050405020304" pitchFamily="18" charset="0"/>
                <a:cs typeface="Times New Roman" panose="02020603050405020304" pitchFamily="18" charset="0"/>
              </a:rPr>
              <a:t>·Тяжелая голова по отношению к телу;</a:t>
            </a:r>
          </a:p>
          <a:p>
            <a:r>
              <a:rPr lang="ru-RU" sz="3200" dirty="0">
                <a:latin typeface="Times New Roman" panose="02020603050405020304" pitchFamily="18" charset="0"/>
                <a:cs typeface="Times New Roman" panose="02020603050405020304" pitchFamily="18" charset="0"/>
              </a:rPr>
              <a:t>·Мышцы тела могут быть недостаточно натренированными. В данном случае речь идет о мышцах зоны брюшного пресса, спины и шейного отдела</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638793" y="116343"/>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4800" y="914400"/>
            <a:ext cx="9707145" cy="584775"/>
          </a:xfrm>
          <a:prstGeom prst="rect">
            <a:avLst/>
          </a:prstGeom>
          <a:solidFill>
            <a:srgbClr val="FF0000"/>
          </a:solidFill>
        </p:spPr>
        <p:txBody>
          <a:bodyPr wrap="none" rtlCol="0">
            <a:spAutoFit/>
          </a:bodyPr>
          <a:lstStyle/>
          <a:p>
            <a:r>
              <a:rPr lang="ru-RU" sz="3200" dirty="0">
                <a:latin typeface="Times New Roman" panose="02020603050405020304" pitchFamily="18" charset="0"/>
                <a:cs typeface="Times New Roman" panose="02020603050405020304" pitchFamily="18" charset="0"/>
              </a:rPr>
              <a:t>Главными виновниками нарушенной осанки являются</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315" y="1650901"/>
            <a:ext cx="3172159" cy="303923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953" y="1650901"/>
            <a:ext cx="2649750" cy="304988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2315" y="4852515"/>
            <a:ext cx="5922388" cy="1956217"/>
          </a:xfrm>
          <a:prstGeom prst="rect">
            <a:avLst/>
          </a:prstGeom>
        </p:spPr>
      </p:pic>
    </p:spTree>
    <p:extLst>
      <p:ext uri="{BB962C8B-B14F-4D97-AF65-F5344CB8AC3E}">
        <p14:creationId xmlns:p14="http://schemas.microsoft.com/office/powerpoint/2010/main" val="699739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3" y="116343"/>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70456" y="856357"/>
            <a:ext cx="12054625" cy="6001643"/>
          </a:xfrm>
          <a:prstGeom prst="rect">
            <a:avLst/>
          </a:prstGeom>
          <a:noFill/>
        </p:spPr>
        <p:txBody>
          <a:bodyPr wrap="square" rtlCol="0">
            <a:spAutoFit/>
          </a:bodyPr>
          <a:lstStyle/>
          <a:p>
            <a:pPr algn="just"/>
            <a:r>
              <a:rPr lang="ru-RU" sz="3200" dirty="0" smtClean="0">
                <a:latin typeface="Times New Roman" panose="02020603050405020304" pitchFamily="18" charset="0"/>
                <a:cs typeface="Times New Roman" panose="02020603050405020304" pitchFamily="18" charset="0"/>
              </a:rPr>
              <a:t>Почему </a:t>
            </a:r>
            <a:r>
              <a:rPr lang="ru-RU" sz="3200" dirty="0">
                <a:latin typeface="Times New Roman" panose="02020603050405020304" pitchFamily="18" charset="0"/>
                <a:cs typeface="Times New Roman" panose="02020603050405020304" pitchFamily="18" charset="0"/>
              </a:rPr>
              <a:t>же природа не позаботилась о том, чтобы люди могли держать осанку прямо, не прилагая к этому никаких усилий? Ответ на этот вопрос достаточно прост – если бы структура нашего позвоночника была сотворена по принципу монолитной конструкции, то проблемы</a:t>
            </a:r>
            <a:r>
              <a:rPr lang="ru-RU" sz="3200" b="1"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с осанкой отпали бы сами собой. Так, в таком случае голова постоянно бы занимала ровное положение, а плечи все время были бы расправлены. Однако тогда мы не могли бы ходить так же нормально, как сейчас. </a:t>
            </a:r>
            <a:endParaRPr lang="ru-RU" sz="3200" dirty="0" smtClean="0">
              <a:latin typeface="Times New Roman" panose="02020603050405020304" pitchFamily="18" charset="0"/>
              <a:cs typeface="Times New Roman" panose="02020603050405020304" pitchFamily="18" charset="0"/>
            </a:endParaRPr>
          </a:p>
          <a:p>
            <a:endParaRPr lang="ru-RU" sz="3200" dirty="0" smtClean="0">
              <a:latin typeface="Times New Roman" panose="02020603050405020304" pitchFamily="18" charset="0"/>
              <a:cs typeface="Times New Roman" panose="02020603050405020304" pitchFamily="18" charset="0"/>
            </a:endParaRPr>
          </a:p>
          <a:p>
            <a:pPr algn="ctr"/>
            <a:r>
              <a:rPr lang="ru-RU" sz="3200" b="1" dirty="0" smtClean="0">
                <a:latin typeface="Times New Roman" panose="02020603050405020304" pitchFamily="18" charset="0"/>
                <a:cs typeface="Times New Roman" panose="02020603050405020304" pitchFamily="18" charset="0"/>
              </a:rPr>
              <a:t>Гибкая </a:t>
            </a:r>
            <a:r>
              <a:rPr lang="ru-RU" sz="3200" b="1" dirty="0">
                <a:latin typeface="Times New Roman" panose="02020603050405020304" pitchFamily="18" charset="0"/>
                <a:cs typeface="Times New Roman" panose="02020603050405020304" pitchFamily="18" charset="0"/>
              </a:rPr>
              <a:t>конструкция позвоночника делает нас подвижными. </a:t>
            </a:r>
            <a:endParaRPr lang="ru-RU" sz="3200" b="1" dirty="0" smtClean="0">
              <a:latin typeface="Times New Roman" panose="02020603050405020304" pitchFamily="18" charset="0"/>
              <a:cs typeface="Times New Roman" panose="02020603050405020304" pitchFamily="18" charset="0"/>
            </a:endParaRPr>
          </a:p>
          <a:p>
            <a:pPr algn="ctr"/>
            <a:r>
              <a:rPr lang="ru-RU" sz="3200" b="1" dirty="0" smtClean="0">
                <a:latin typeface="Times New Roman" panose="02020603050405020304" pitchFamily="18" charset="0"/>
                <a:cs typeface="Times New Roman" panose="02020603050405020304" pitchFamily="18" charset="0"/>
              </a:rPr>
              <a:t>Он </a:t>
            </a:r>
            <a:r>
              <a:rPr lang="ru-RU" sz="3200" b="1" dirty="0">
                <a:latin typeface="Times New Roman" panose="02020603050405020304" pitchFamily="18" charset="0"/>
                <a:cs typeface="Times New Roman" panose="02020603050405020304" pitchFamily="18" charset="0"/>
              </a:rPr>
              <a:t>пружинит при ходьбе, мы можем </a:t>
            </a:r>
            <a:r>
              <a:rPr lang="ru-RU" sz="3200" b="1" dirty="0" smtClean="0">
                <a:latin typeface="Times New Roman" panose="02020603050405020304" pitchFamily="18" charset="0"/>
                <a:cs typeface="Times New Roman" panose="02020603050405020304" pitchFamily="18" charset="0"/>
              </a:rPr>
              <a:t>поворачивать </a:t>
            </a:r>
            <a:r>
              <a:rPr lang="ru-RU" sz="3200" b="1" dirty="0">
                <a:latin typeface="Times New Roman" panose="02020603050405020304" pitchFamily="18" charset="0"/>
                <a:cs typeface="Times New Roman" panose="02020603050405020304" pitchFamily="18" charset="0"/>
              </a:rPr>
              <a:t>корпус в разные стороны, наклоняться, разгибаться и т.д</a:t>
            </a:r>
            <a:r>
              <a:rPr lang="ru-RU" sz="3200" b="1" dirty="0" smtClean="0">
                <a:latin typeface="Times New Roman" panose="02020603050405020304" pitchFamily="18" charset="0"/>
                <a:cs typeface="Times New Roman" panose="02020603050405020304" pitchFamily="18" charset="0"/>
              </a:rPr>
              <a:t>.</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89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00157"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0733" y="1047016"/>
            <a:ext cx="12117585" cy="353943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Однако если спину не тренировать, то дело с позвоночником может обстоять несколько иначе. Так, в таком случае позвоночник прогибается больше, чем это необходимо. Отсюда и неприятный результат – живот выпячивается еще больше, плечи идут вперед, грудь обвисает, спина начинает сутулиться. </a:t>
            </a:r>
            <a:r>
              <a:rPr lang="ru-RU" sz="3200" dirty="0" smtClean="0">
                <a:latin typeface="Times New Roman" panose="02020603050405020304" pitchFamily="18" charset="0"/>
                <a:cs typeface="Times New Roman" panose="02020603050405020304" pitchFamily="18" charset="0"/>
              </a:rPr>
              <a:t>Но </a:t>
            </a:r>
            <a:r>
              <a:rPr lang="ru-RU" sz="3200" dirty="0">
                <a:latin typeface="Times New Roman" panose="02020603050405020304" pitchFamily="18" charset="0"/>
                <a:cs typeface="Times New Roman" panose="02020603050405020304" pitchFamily="18" charset="0"/>
              </a:rPr>
              <a:t>правда в том, что так выглядит большинство из нас. Результат – неправильная и ухудшающаяся осанка, а также неприятные боли в спине</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733" y="4825722"/>
            <a:ext cx="1864407" cy="1858193"/>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638" y="4824131"/>
            <a:ext cx="2733675" cy="1858193"/>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611" y="4838074"/>
            <a:ext cx="2704296" cy="1859783"/>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3863" y="4838074"/>
            <a:ext cx="2522024" cy="1858193"/>
          </a:xfrm>
          <a:prstGeom prst="rect">
            <a:avLst/>
          </a:prstGeom>
        </p:spPr>
      </p:pic>
    </p:spTree>
    <p:extLst>
      <p:ext uri="{BB962C8B-B14F-4D97-AF65-F5344CB8AC3E}">
        <p14:creationId xmlns:p14="http://schemas.microsoft.com/office/powerpoint/2010/main" val="2510791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00157"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37883" y="1047016"/>
            <a:ext cx="11526590" cy="2677656"/>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Если активно создать активную симметрическую осанку, патологическая исчезает, и может исчезнуть совсем. Во всех трех плоскостях искривления исчезают, и позвоночник принимает нормальную физиологическую позу. </a:t>
            </a:r>
            <a:r>
              <a:rPr lang="ru-RU" sz="2800" dirty="0" smtClean="0">
                <a:latin typeface="Times New Roman" panose="02020603050405020304" pitchFamily="18" charset="0"/>
                <a:cs typeface="Times New Roman" panose="02020603050405020304" pitchFamily="18" charset="0"/>
              </a:rPr>
              <a:t>Исследования </a:t>
            </a:r>
            <a:r>
              <a:rPr lang="ru-RU" sz="2800" dirty="0">
                <a:latin typeface="Times New Roman" panose="02020603050405020304" pitchFamily="18" charset="0"/>
                <a:cs typeface="Times New Roman" panose="02020603050405020304" pitchFamily="18" charset="0"/>
              </a:rPr>
              <a:t>позвоночника патологии со стороны костной структуры не </a:t>
            </a:r>
            <a:r>
              <a:rPr lang="ru-RU" sz="2800" dirty="0" smtClean="0">
                <a:latin typeface="Times New Roman" panose="02020603050405020304" pitchFamily="18" charset="0"/>
                <a:cs typeface="Times New Roman" panose="02020603050405020304" pitchFamily="18" charset="0"/>
              </a:rPr>
              <a:t>выявляют</a:t>
            </a:r>
            <a:r>
              <a:rPr lang="ru-RU" sz="2800" dirty="0">
                <a:latin typeface="Times New Roman" panose="02020603050405020304" pitchFamily="18" charset="0"/>
                <a:cs typeface="Times New Roman" panose="02020603050405020304" pitchFamily="18" charset="0"/>
              </a:rPr>
              <a:t>. От истинного искривления позвоночника – сколиоза патологическая осанка отличается отсутствием его! </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73" y="4155557"/>
            <a:ext cx="2220699" cy="236758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5763" y="4155557"/>
            <a:ext cx="1295574" cy="236758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8800" y="4155557"/>
            <a:ext cx="3488150" cy="2367589"/>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413" y="4155557"/>
            <a:ext cx="3553604" cy="2367589"/>
          </a:xfrm>
          <a:prstGeom prst="rect">
            <a:avLst/>
          </a:prstGeom>
        </p:spPr>
      </p:pic>
    </p:spTree>
    <p:extLst>
      <p:ext uri="{BB962C8B-B14F-4D97-AF65-F5344CB8AC3E}">
        <p14:creationId xmlns:p14="http://schemas.microsoft.com/office/powerpoint/2010/main" val="343424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458490" y="105996"/>
            <a:ext cx="4026743"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Исправляем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6215" y="1066438"/>
            <a:ext cx="12205134" cy="2246769"/>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Нарушение осанки иногда путают со сколиозом. При сколиозе происходит искривление позвоночника в результате поворота позвонков вокруг своей оси. Сколиоз нельзя исправить, можно лишь приостановить его прогрессирование. А нарушения осанки легко исправить с помощью специальных методов коррекции осанки. </a:t>
            </a:r>
          </a:p>
        </p:txBody>
      </p:sp>
      <p:sp>
        <p:nvSpPr>
          <p:cNvPr id="5" name="TextBox 4"/>
          <p:cNvSpPr txBox="1"/>
          <p:nvPr/>
        </p:nvSpPr>
        <p:spPr>
          <a:xfrm>
            <a:off x="2768959" y="3313207"/>
            <a:ext cx="6606861" cy="3108543"/>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Лучших результатов также можно добиться при совместном применении различных методов коррекции осанки – корсета, лечебной физкультуры и сеансов лечебного массажа. Для коррекции осанки полезно заниматься плаванием, волейболом и лыжным спортом. </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5820" y="4003070"/>
            <a:ext cx="2985554" cy="185819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743" y="4003070"/>
            <a:ext cx="2391216" cy="1858193"/>
          </a:xfrm>
          <a:prstGeom prst="rect">
            <a:avLst/>
          </a:prstGeom>
        </p:spPr>
      </p:pic>
    </p:spTree>
    <p:extLst>
      <p:ext uri="{BB962C8B-B14F-4D97-AF65-F5344CB8AC3E}">
        <p14:creationId xmlns:p14="http://schemas.microsoft.com/office/powerpoint/2010/main" val="606116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417314" y="80094"/>
            <a:ext cx="4026743"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Исправляем осанку</a:t>
            </a:r>
            <a:endParaRPr lang="ru-RU"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24248" y="819719"/>
            <a:ext cx="9212874" cy="1077218"/>
          </a:xfrm>
          <a:prstGeom prst="rect">
            <a:avLst/>
          </a:prstGeom>
          <a:solidFill>
            <a:schemeClr val="accent6">
              <a:lumMod val="40000"/>
              <a:lumOff val="60000"/>
            </a:schemeClr>
          </a:solid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Чтобы мышцы не тянули вас предательски вниз, их необходимо тренировать </a:t>
            </a:r>
            <a:r>
              <a:rPr lang="ru-RU" sz="3200" dirty="0" smtClean="0">
                <a:latin typeface="Times New Roman" panose="02020603050405020304" pitchFamily="18" charset="0"/>
                <a:cs typeface="Times New Roman" panose="02020603050405020304" pitchFamily="18" charset="0"/>
              </a:rPr>
              <a:t>постоянно!</a:t>
            </a:r>
            <a:endParaRPr lang="ru-RU" sz="32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56583" y="1926251"/>
            <a:ext cx="3272228" cy="212089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630" y="1947426"/>
            <a:ext cx="3472354" cy="212896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1180" y="1946255"/>
            <a:ext cx="3293381" cy="2130131"/>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039" y="4206048"/>
            <a:ext cx="2383585" cy="1800702"/>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8074" y="4227951"/>
            <a:ext cx="2506789" cy="1798349"/>
          </a:xfrm>
          <a:prstGeom prst="rect">
            <a:avLst/>
          </a:prstGeom>
        </p:spPr>
      </p:pic>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5931" y="4178432"/>
            <a:ext cx="2868630" cy="1804767"/>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0376" y="4206048"/>
            <a:ext cx="2525801" cy="1773240"/>
          </a:xfrm>
          <a:prstGeom prst="rect">
            <a:avLst/>
          </a:prstGeom>
        </p:spPr>
      </p:pic>
      <p:sp>
        <p:nvSpPr>
          <p:cNvPr id="14" name="TextBox 13"/>
          <p:cNvSpPr txBox="1"/>
          <p:nvPr/>
        </p:nvSpPr>
        <p:spPr>
          <a:xfrm>
            <a:off x="214039" y="6010241"/>
            <a:ext cx="12160522" cy="830997"/>
          </a:xfrm>
          <a:prstGeom prst="rect">
            <a:avLst/>
          </a:prstGeom>
          <a:solidFill>
            <a:schemeClr val="accent6">
              <a:lumMod val="40000"/>
              <a:lumOff val="60000"/>
            </a:schemeClr>
          </a:solid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Основное средство исправления осанки - гимнастические упражнения (при необходимости лечебная физкультура) и регулярные занятия общедоступными видами спорта</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30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3"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4" y="91439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0" y="1751526"/>
            <a:ext cx="5035639" cy="403187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 Сидеть нужно, расправив плечи и подтянув живот, при этом ступни должны ровно стоять на полу. Каждые полчаса нужно менять положение тела, встряхнуться и по возможности пройтись</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pic>
        <p:nvPicPr>
          <p:cNvPr id="6" name="Рисунок 5" descr="Как сформировать правильную осанку"/>
          <p:cNvPicPr/>
          <p:nvPr/>
        </p:nvPicPr>
        <p:blipFill>
          <a:blip r:embed="rId3">
            <a:extLst>
              <a:ext uri="{28A0092B-C50C-407E-A947-70E740481C1C}">
                <a14:useLocalDpi xmlns:a14="http://schemas.microsoft.com/office/drawing/2010/main" val="0"/>
              </a:ext>
            </a:extLst>
          </a:blip>
          <a:srcRect/>
          <a:stretch>
            <a:fillRect/>
          </a:stretch>
        </p:blipFill>
        <p:spPr bwMode="auto">
          <a:xfrm>
            <a:off x="5034974" y="1643142"/>
            <a:ext cx="3400023" cy="2624577"/>
          </a:xfrm>
          <a:prstGeom prst="rect">
            <a:avLst/>
          </a:prstGeom>
          <a:noFill/>
          <a:ln>
            <a:noFill/>
          </a:ln>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928" y="1643142"/>
            <a:ext cx="3209925" cy="262457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4973" y="4420739"/>
            <a:ext cx="4727099" cy="2337303"/>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797" y="4420738"/>
            <a:ext cx="1890056" cy="2337303"/>
          </a:xfrm>
          <a:prstGeom prst="rect">
            <a:avLst/>
          </a:prstGeom>
        </p:spPr>
      </p:pic>
    </p:spTree>
    <p:extLst>
      <p:ext uri="{BB962C8B-B14F-4D97-AF65-F5344CB8AC3E}">
        <p14:creationId xmlns:p14="http://schemas.microsoft.com/office/powerpoint/2010/main" val="133675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458490" y="105996"/>
            <a:ext cx="4026743"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Исправляем осанку</a:t>
            </a:r>
            <a:endParaRPr lang="ru-RU"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7578" y="1047016"/>
            <a:ext cx="7021593" cy="550920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Осанку необходимо корректировать. Помните, что сила привычки очень мощная. Даже если ваши мышцы спины и шеи хорошо натренированы, они будут стремиться занять обычное, более простое для них положение. Все, что вам нужно – заменить старые привычки на новые. Ходите прямо и следите за положением вашего тела. Вот еще один хороший совет – наберитесь терпения.</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782" y="1242089"/>
            <a:ext cx="2292441" cy="317242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932" y="4533363"/>
            <a:ext cx="2678140" cy="2180030"/>
          </a:xfrm>
          <a:prstGeom prst="rect">
            <a:avLst/>
          </a:prstGeom>
        </p:spPr>
      </p:pic>
    </p:spTree>
    <p:extLst>
      <p:ext uri="{BB962C8B-B14F-4D97-AF65-F5344CB8AC3E}">
        <p14:creationId xmlns:p14="http://schemas.microsoft.com/office/powerpoint/2010/main" val="318866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535763" y="105996"/>
            <a:ext cx="4026743"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Исправляем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51650" y="875763"/>
            <a:ext cx="6741577" cy="5509200"/>
          </a:xfrm>
          <a:prstGeom prst="rect">
            <a:avLst/>
          </a:prstGeom>
          <a:noFill/>
        </p:spPr>
        <p:txBody>
          <a:bodyPr wrap="square" rtlCol="0">
            <a:spAutoFit/>
          </a:bodyPr>
          <a:lstStyle/>
          <a:p>
            <a:pPr algn="just"/>
            <a:r>
              <a:rPr lang="ru-RU" sz="3200">
                <a:latin typeface="Times New Roman" panose="02020603050405020304" pitchFamily="18" charset="0"/>
                <a:cs typeface="Times New Roman" panose="02020603050405020304" pitchFamily="18" charset="0"/>
              </a:rPr>
              <a:t>Корректор </a:t>
            </a:r>
            <a:r>
              <a:rPr lang="ru-RU" sz="3200" smtClean="0">
                <a:latin typeface="Times New Roman" panose="02020603050405020304" pitchFamily="18" charset="0"/>
                <a:cs typeface="Times New Roman" panose="02020603050405020304" pitchFamily="18" charset="0"/>
              </a:rPr>
              <a:t>осанки – </a:t>
            </a:r>
            <a:r>
              <a:rPr lang="ru-RU" sz="3200" dirty="0">
                <a:latin typeface="Times New Roman" panose="02020603050405020304" pitchFamily="18" charset="0"/>
                <a:cs typeface="Times New Roman" panose="02020603050405020304" pitchFamily="18" charset="0"/>
              </a:rPr>
              <a:t>одна из незаменимых вещей. В первое время он значительно облегчит ваши усилия – не даст прогибаться спине. Однако вынуждены предупредить – на первых порах корректор тяжело носить, так как ваши мышцы еще не приспособлены к нему. Поначалу они будут ныть и побаливать. Как только вы привыкнете к корректору, можете постепенно отказываться от него.</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8681" y="1313645"/>
            <a:ext cx="2833830" cy="213661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2506" y="3580327"/>
            <a:ext cx="3934915" cy="3090929"/>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083" y="1313645"/>
            <a:ext cx="1982709" cy="2136618"/>
          </a:xfrm>
          <a:prstGeom prst="rect">
            <a:avLst/>
          </a:prstGeom>
        </p:spPr>
      </p:pic>
    </p:spTree>
    <p:extLst>
      <p:ext uri="{BB962C8B-B14F-4D97-AF65-F5344CB8AC3E}">
        <p14:creationId xmlns:p14="http://schemas.microsoft.com/office/powerpoint/2010/main" val="3149509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535763" y="105996"/>
            <a:ext cx="4026743"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Исправляем осанку</a:t>
            </a:r>
            <a:endParaRPr lang="ru-RU"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4851" y="856357"/>
            <a:ext cx="4893972" cy="6001643"/>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Если хотите сохранить правильной осанку или </a:t>
            </a:r>
            <a:r>
              <a:rPr lang="ru-RU" sz="3200" dirty="0" smtClean="0">
                <a:latin typeface="Times New Roman" panose="02020603050405020304" pitchFamily="18" charset="0"/>
                <a:cs typeface="Times New Roman" panose="02020603050405020304" pitchFamily="18" charset="0"/>
              </a:rPr>
              <a:t>исправить уже </a:t>
            </a:r>
            <a:r>
              <a:rPr lang="ru-RU" sz="3200" dirty="0">
                <a:latin typeface="Times New Roman" panose="02020603050405020304" pitchFamily="18" charset="0"/>
                <a:cs typeface="Times New Roman" panose="02020603050405020304" pitchFamily="18" charset="0"/>
              </a:rPr>
              <a:t>нарушенную, то выполняйте упражнения ежедневно, а во втором случае даже дважды в день: утром и вечером. Постарайтесь также найти время и для плавания, ходьбы и медленного бега, лыжных прогулок. </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702" y="1409123"/>
            <a:ext cx="2009104" cy="253514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8740" y="1409123"/>
            <a:ext cx="4056237" cy="25351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1702" y="4546242"/>
            <a:ext cx="2954038" cy="2072236"/>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13439" y="4546242"/>
            <a:ext cx="3451538" cy="2072236"/>
          </a:xfrm>
          <a:prstGeom prst="rect">
            <a:avLst/>
          </a:prstGeom>
        </p:spPr>
      </p:pic>
    </p:spTree>
    <p:extLst>
      <p:ext uri="{BB962C8B-B14F-4D97-AF65-F5344CB8AC3E}">
        <p14:creationId xmlns:p14="http://schemas.microsoft.com/office/powerpoint/2010/main" val="423440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381216" y="105996"/>
            <a:ext cx="4619150"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Контролируем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96215" y="1047016"/>
            <a:ext cx="8345509" cy="550920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Правильная осанка характеризуется симметричным расположением частей тела относительно позвоночника. При этом голова держится прямо: линия, проведенная через наружный слуховой проход и нижний край глазницы горизонтальна; плечевые суставы разведены; надплечья на одном уровне; углы, образованные боковой поверхностью шеи и надплечьем симметричны; живот подтянут; ноги выпрямлены в коленных и тазобедренных суставах. </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1724" y="1468192"/>
            <a:ext cx="3670479" cy="5088024"/>
          </a:xfrm>
          <a:prstGeom prst="rect">
            <a:avLst/>
          </a:prstGeom>
        </p:spPr>
      </p:pic>
    </p:spTree>
    <p:extLst>
      <p:ext uri="{BB962C8B-B14F-4D97-AF65-F5344CB8AC3E}">
        <p14:creationId xmlns:p14="http://schemas.microsoft.com/office/powerpoint/2010/main" val="1221911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381216" y="105996"/>
            <a:ext cx="4619150"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Контролируем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06667" y="1487383"/>
            <a:ext cx="5087155" cy="4524315"/>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Грудная клетка не имеет западений и выпячиваний, симметрична относительно средней линии; лопатки симметричны, на всем протяжении равномерно прилегают к грудной клетке; треугольники талии симметричны.</a:t>
            </a:r>
            <a:endParaRPr lang="ru-RU" sz="32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073" y="1047016"/>
            <a:ext cx="2380722" cy="3653791"/>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10" y="2202287"/>
            <a:ext cx="3048000" cy="2498520"/>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5635" y="4866671"/>
            <a:ext cx="4953000" cy="1838325"/>
          </a:xfrm>
          <a:prstGeom prst="rect">
            <a:avLst/>
          </a:prstGeom>
        </p:spPr>
      </p:pic>
    </p:spTree>
    <p:extLst>
      <p:ext uri="{BB962C8B-B14F-4D97-AF65-F5344CB8AC3E}">
        <p14:creationId xmlns:p14="http://schemas.microsoft.com/office/powerpoint/2010/main" val="2173397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381216" y="105996"/>
            <a:ext cx="4619150"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Контролируем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8034" y="1718687"/>
            <a:ext cx="45719" cy="369332"/>
          </a:xfrm>
          <a:prstGeom prst="rect">
            <a:avLst/>
          </a:prstGeom>
          <a:noFill/>
        </p:spPr>
        <p:txBody>
          <a:bodyPr wrap="square" rtlCol="0">
            <a:spAutoFit/>
          </a:bodyPr>
          <a:lstStyle/>
          <a:p>
            <a:endParaRPr lang="ru-RU" dirty="0"/>
          </a:p>
        </p:txBody>
      </p:sp>
      <p:sp>
        <p:nvSpPr>
          <p:cNvPr id="5" name="TextBox 4"/>
          <p:cNvSpPr txBox="1"/>
          <p:nvPr/>
        </p:nvSpPr>
        <p:spPr>
          <a:xfrm>
            <a:off x="0" y="1047016"/>
            <a:ext cx="5190491" cy="3046988"/>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Позвоночник не имеет патологических изгибов, величина физиологических изгибов и угол наклона таза в пределах возрастной нормы.</a:t>
            </a:r>
            <a:endParaRPr lang="ru-RU" sz="32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6869" y="1280514"/>
            <a:ext cx="3903970" cy="5446411"/>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491" y="1280514"/>
            <a:ext cx="2809875" cy="2857500"/>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1525" y="4258349"/>
            <a:ext cx="4358987" cy="2472734"/>
          </a:xfrm>
          <a:prstGeom prst="rect">
            <a:avLst/>
          </a:prstGeom>
        </p:spPr>
      </p:pic>
    </p:spTree>
    <p:extLst>
      <p:ext uri="{BB962C8B-B14F-4D97-AF65-F5344CB8AC3E}">
        <p14:creationId xmlns:p14="http://schemas.microsoft.com/office/powerpoint/2010/main" val="120040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052" y="1809794"/>
            <a:ext cx="4056845" cy="4250028"/>
          </a:xfrm>
          <a:prstGeom prst="rect">
            <a:avLst/>
          </a:prstGeom>
        </p:spPr>
      </p:pic>
      <p:sp>
        <p:nvSpPr>
          <p:cNvPr id="9" name="TextBox 8"/>
          <p:cNvSpPr txBox="1"/>
          <p:nvPr/>
        </p:nvSpPr>
        <p:spPr>
          <a:xfrm>
            <a:off x="3036461" y="136020"/>
            <a:ext cx="4619150"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Контролируем  осанку</a:t>
            </a:r>
            <a:endParaRPr lang="ru-RU" sz="3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57875" y="948388"/>
            <a:ext cx="6679570" cy="5509200"/>
          </a:xfrm>
          <a:prstGeom prst="rect">
            <a:avLst/>
          </a:prstGeom>
          <a:noFill/>
        </p:spPr>
        <p:txBody>
          <a:bodyPr wrap="square" rtlCol="0">
            <a:spAutoFit/>
          </a:bodyPr>
          <a:lstStyle/>
          <a:p>
            <a:pPr algn="just"/>
            <a:r>
              <a:rPr lang="ru-RU" sz="3200" dirty="0">
                <a:latin typeface="Times New Roman" panose="02020603050405020304" pitchFamily="18" charset="0"/>
                <a:cs typeface="Times New Roman" panose="02020603050405020304" pitchFamily="18" charset="0"/>
              </a:rPr>
              <a:t>Отвес, опущенный от основания черепа, проходит вдоль линии остистых отростков, межъягодичной складки и проецируется на опору посредине между пятками. Отвес, опущенный от нижнего угла лопатки, проходит через центр подъягодичной складки, центр подколенной ямки и проецируется на опорную поверхность на уровне центра пятки</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1763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91"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4" y="905347"/>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91" y="1643142"/>
            <a:ext cx="3564702" cy="222052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589" y="4006091"/>
            <a:ext cx="3564704" cy="2388828"/>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2454" y="1643142"/>
            <a:ext cx="2926996" cy="204021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8235" y="4108361"/>
            <a:ext cx="2373625" cy="2388827"/>
          </a:xfrm>
          <a:prstGeom prst="rect">
            <a:avLst/>
          </a:prstGeom>
        </p:spPr>
      </p:pic>
      <p:pic>
        <p:nvPicPr>
          <p:cNvPr id="10" name="Рисунок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8235" y="1643142"/>
            <a:ext cx="2355786" cy="2220520"/>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86" y="1643142"/>
            <a:ext cx="2815783" cy="2040216"/>
          </a:xfrm>
          <a:prstGeom prst="rect">
            <a:avLst/>
          </a:prstGeom>
        </p:spPr>
      </p:pic>
      <p:sp>
        <p:nvSpPr>
          <p:cNvPr id="13" name="TextBox 12"/>
          <p:cNvSpPr txBox="1"/>
          <p:nvPr/>
        </p:nvSpPr>
        <p:spPr>
          <a:xfrm>
            <a:off x="180331" y="3942643"/>
            <a:ext cx="5560929" cy="2554545"/>
          </a:xfrm>
          <a:prstGeom prst="rect">
            <a:avLst/>
          </a:prstGeom>
          <a:noFill/>
        </p:spPr>
        <p:txBody>
          <a:bodyPr wrap="square" rtlCol="0">
            <a:spAutoFit/>
          </a:bodyPr>
          <a:lstStyle/>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 каждого </a:t>
            </a: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десятого первоклассника и у каждого четвертого выпускника школы выявляются нарушения </a:t>
            </a: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осанки!</a:t>
            </a:r>
            <a:endPar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391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9" y="125127"/>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0" y="94556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247" y="1805903"/>
            <a:ext cx="3568177" cy="211380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21" y="1805902"/>
            <a:ext cx="2812967" cy="2113804"/>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321" y="4226434"/>
            <a:ext cx="3363972" cy="2275268"/>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7481" y="1805902"/>
            <a:ext cx="3503053" cy="4695800"/>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87492" y="4226434"/>
            <a:ext cx="3418244" cy="2275268"/>
          </a:xfrm>
          <a:prstGeom prst="rect">
            <a:avLst/>
          </a:prstGeom>
        </p:spPr>
      </p:pic>
    </p:spTree>
    <p:extLst>
      <p:ext uri="{BB962C8B-B14F-4D97-AF65-F5344CB8AC3E}">
        <p14:creationId xmlns:p14="http://schemas.microsoft.com/office/powerpoint/2010/main" val="1487843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9" y="125127"/>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0" y="94556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347731" y="1534788"/>
            <a:ext cx="12153618" cy="4832092"/>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Профилактика нарушений осанки начинается в раннем детском возрасте. Отклонения в осанке могут в дальнейшем привести к образо­ванию стойких деформаций костной системы. Нарушению осанки способствует длительное вынужденное сидение на одном месте, особенно если стул и стол не соответствуют росту и пропорциям тела ребенка. Поэтому следует регулярно проводить с детьми фи­зические упражнения, подвижные игры, прогулки на свежем воз­духе, укрепляющие их здоровье и опорно-двигательный аппарат. Нельзя допускать, чтобы дети лежали или спали в очень мягкой или прогибающейся под тяжестью их тела кровати, и притом все­гда на одном и том же боку. Нельзя до 3 месяцев жизни держать ребенка в вертикальном положении, до 6 месяцев сажать, до 9 —10 месяцев надолго ставить на ножки. </a:t>
            </a:r>
          </a:p>
        </p:txBody>
      </p:sp>
    </p:spTree>
    <p:extLst>
      <p:ext uri="{BB962C8B-B14F-4D97-AF65-F5344CB8AC3E}">
        <p14:creationId xmlns:p14="http://schemas.microsoft.com/office/powerpoint/2010/main" val="3708858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9" y="125127"/>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70" y="94556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321973" y="1530344"/>
            <a:ext cx="7774802" cy="1569660"/>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При обучении ходьбе не сле­дует водить ребенка за ручку, так как при этом положение его тела становится несколько асимметричным; полезно пользоваться специальными приспособлениями </a:t>
            </a:r>
          </a:p>
        </p:txBody>
      </p:sp>
      <p:pic>
        <p:nvPicPr>
          <p:cNvPr id="6" name="Рисунок 5" descr="http://coolreferat.com/dopb474777.zip"/>
          <p:cNvPicPr/>
          <p:nvPr/>
        </p:nvPicPr>
        <p:blipFill>
          <a:blip r:embed="rId3">
            <a:extLst>
              <a:ext uri="{28A0092B-C50C-407E-A947-70E740481C1C}">
                <a14:useLocalDpi xmlns:a14="http://schemas.microsoft.com/office/drawing/2010/main" val="0"/>
              </a:ext>
            </a:extLst>
          </a:blip>
          <a:srcRect/>
          <a:stretch>
            <a:fillRect/>
          </a:stretch>
        </p:blipFill>
        <p:spPr bwMode="auto">
          <a:xfrm>
            <a:off x="8096775" y="1617399"/>
            <a:ext cx="4404574" cy="3497460"/>
          </a:xfrm>
          <a:prstGeom prst="rect">
            <a:avLst/>
          </a:prstGeom>
          <a:noFill/>
          <a:ln>
            <a:noFill/>
          </a:ln>
        </p:spPr>
      </p:pic>
      <p:sp>
        <p:nvSpPr>
          <p:cNvPr id="7" name="TextBox 6"/>
          <p:cNvSpPr txBox="1"/>
          <p:nvPr/>
        </p:nvSpPr>
        <p:spPr>
          <a:xfrm>
            <a:off x="8392988" y="5114859"/>
            <a:ext cx="3812147" cy="1815882"/>
          </a:xfrm>
          <a:prstGeom prst="rect">
            <a:avLst/>
          </a:prstGeom>
          <a:noFill/>
        </p:spPr>
        <p:txBody>
          <a:bodyPr wrap="square" rtlCol="0">
            <a:spAutoFit/>
          </a:bodyPr>
          <a:lstStyle/>
          <a:p>
            <a:pPr algn="ctr"/>
            <a:r>
              <a:rPr lang="ru-RU" sz="2800" dirty="0">
                <a:latin typeface="Times New Roman" panose="02020603050405020304" pitchFamily="18" charset="0"/>
                <a:cs typeface="Times New Roman" panose="02020603050405020304" pitchFamily="18" charset="0"/>
              </a:rPr>
              <a:t>Как не надо (1) и как надо (2</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водить ребенка, начинающего хо­дить</a:t>
            </a:r>
          </a:p>
        </p:txBody>
      </p:sp>
      <p:sp>
        <p:nvSpPr>
          <p:cNvPr id="8" name="TextBox 7"/>
          <p:cNvSpPr txBox="1"/>
          <p:nvPr/>
        </p:nvSpPr>
        <p:spPr>
          <a:xfrm>
            <a:off x="321973" y="3037367"/>
            <a:ext cx="7675807" cy="3785652"/>
          </a:xfrm>
          <a:prstGeom prst="rect">
            <a:avLst/>
          </a:prstGeom>
          <a:noFill/>
        </p:spPr>
        <p:txBody>
          <a:bodyPr wrap="square" rtlCol="0">
            <a:spAutoFit/>
          </a:bodyPr>
          <a:lstStyle/>
          <a:p>
            <a:pPr algn="just"/>
            <a:r>
              <a:rPr lang="ru-RU" sz="2400" dirty="0">
                <a:latin typeface="Times New Roman" panose="02020603050405020304" pitchFamily="18" charset="0"/>
                <a:cs typeface="Times New Roman" panose="02020603050405020304" pitchFamily="18" charset="0"/>
              </a:rPr>
              <a:t>Не следует разрешать детям подолгу стоять с опорой на одну ногу, например, при ката­нии на самокатах. Надо следить за тем, чтобы маленькие дети не стояли и не сидели на корточках продолжительное время на одном месте, не ходили на большие расстояния (дозировка прогулок и эк­скурсий), не переносили тяжестей. Это особенно касается слабых, болезненных детей, а также детей с признаками рахита. Чтобы малыши, играя в песок, не просиживали подолгу на корточках, пе­сочные ящики делают со скамейками и столиками.</a:t>
            </a:r>
          </a:p>
        </p:txBody>
      </p:sp>
    </p:spTree>
    <p:extLst>
      <p:ext uri="{BB962C8B-B14F-4D97-AF65-F5344CB8AC3E}">
        <p14:creationId xmlns:p14="http://schemas.microsoft.com/office/powerpoint/2010/main" val="58605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7"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68" y="94556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sp>
        <p:nvSpPr>
          <p:cNvPr id="5" name="TextBox 4"/>
          <p:cNvSpPr txBox="1"/>
          <p:nvPr/>
        </p:nvSpPr>
        <p:spPr>
          <a:xfrm>
            <a:off x="296217" y="1530344"/>
            <a:ext cx="12205132" cy="5262979"/>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Во время занятий и приема пищи надо следить за правильной посадкой детей. Требовать от ребенка правильной посадки можно тогда, когда мебель соответствует его росту и пропорциям тела. Чтобы ребенок сидел удобно и прочно, глубина сиденья стула дол­жна равняться 2/3 бедра, а ширина должна превышать ширину таза на 10 </a:t>
            </a:r>
            <a:r>
              <a:rPr lang="ru-RU" sz="2800" i="1" dirty="0">
                <a:latin typeface="Times New Roman" panose="02020603050405020304" pitchFamily="18" charset="0"/>
                <a:cs typeface="Times New Roman" panose="02020603050405020304" pitchFamily="18" charset="0"/>
              </a:rPr>
              <a:t>см.</a:t>
            </a:r>
            <a:r>
              <a:rPr lang="ru-RU" sz="2800" dirty="0">
                <a:latin typeface="Times New Roman" panose="02020603050405020304" pitchFamily="18" charset="0"/>
                <a:cs typeface="Times New Roman" panose="02020603050405020304" pitchFamily="18" charset="0"/>
              </a:rPr>
              <a:t> Высота сиденья стула над полом должна быть рав­ной длине голени вместе со стопой (измерять следует до подколен­ной впадины, прибавляя 2 </a:t>
            </a:r>
            <a:r>
              <a:rPr lang="ru-RU" sz="2800" i="1" dirty="0">
                <a:latin typeface="Times New Roman" panose="02020603050405020304" pitchFamily="18" charset="0"/>
                <a:cs typeface="Times New Roman" panose="02020603050405020304" pitchFamily="18" charset="0"/>
              </a:rPr>
              <a:t>см</a:t>
            </a:r>
            <a:r>
              <a:rPr lang="ru-RU" sz="2800" dirty="0">
                <a:latin typeface="Times New Roman" panose="02020603050405020304" pitchFamily="18" charset="0"/>
                <a:cs typeface="Times New Roman" panose="02020603050405020304" pitchFamily="18" charset="0"/>
              </a:rPr>
              <a:t> на высоту каблука). При слишком высоком сиденье ноги не достают пола и положение тела стано­вится менее устойчивым. При низком сиденье ребенок либо отво­дит ноги в сторону, что нарушает правильность посадки и искажает позу, либо подбирает их под сиденье, что может вызвать чувство онемения в ногах, поскольку крупные вены, проходящие в подко­ленной впадине, сильно сдавливаются</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80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7"/>
          <p:cNvPicPr/>
          <p:nvPr/>
        </p:nvPicPr>
        <p:blipFill>
          <a:blip r:embed="rId2"/>
          <a:stretch>
            <a:fillRect/>
          </a:stretch>
        </p:blipFill>
        <p:spPr>
          <a:xfrm>
            <a:off x="11532358" y="105996"/>
            <a:ext cx="968991" cy="941020"/>
          </a:xfrm>
          <a:prstGeom prst="rect">
            <a:avLst/>
          </a:prstGeom>
        </p:spPr>
      </p:pic>
      <p:sp>
        <p:nvSpPr>
          <p:cNvPr id="3" name="TextBox 2"/>
          <p:cNvSpPr txBox="1"/>
          <p:nvPr/>
        </p:nvSpPr>
        <p:spPr>
          <a:xfrm>
            <a:off x="3638787" y="105996"/>
            <a:ext cx="3959161" cy="646331"/>
          </a:xfrm>
          <a:prstGeom prst="rect">
            <a:avLst/>
          </a:prstGeom>
          <a:solidFill>
            <a:schemeClr val="accent4">
              <a:lumMod val="75000"/>
            </a:schemeClr>
          </a:solidFill>
        </p:spPr>
        <p:txBody>
          <a:bodyPr wrap="none" rtlCol="0">
            <a:spAutoFit/>
          </a:bodyPr>
          <a:lstStyle/>
          <a:p>
            <a:r>
              <a:rPr lang="ru-RU" sz="3600" dirty="0" smtClean="0">
                <a:latin typeface="Times New Roman" panose="02020603050405020304" pitchFamily="18" charset="0"/>
                <a:cs typeface="Times New Roman" panose="02020603050405020304" pitchFamily="18" charset="0"/>
              </a:rPr>
              <a:t>Формируем осанку</a:t>
            </a:r>
            <a:endParaRPr lang="ru-RU"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74668" y="945569"/>
            <a:ext cx="8287397" cy="584775"/>
          </a:xfrm>
          <a:prstGeom prst="rect">
            <a:avLst/>
          </a:prstGeom>
          <a:solidFill>
            <a:schemeClr val="accent2"/>
          </a:solidFill>
        </p:spPr>
        <p:txBody>
          <a:bodyPr wrap="none" rtlCol="0">
            <a:spAutoFit/>
          </a:bodyPr>
          <a:lstStyle/>
          <a:p>
            <a:r>
              <a:rPr lang="ru-RU" sz="3200" dirty="0">
                <a:solidFill>
                  <a:srgbClr val="C50BBC"/>
                </a:solidFill>
                <a:latin typeface="Times New Roman" panose="02020603050405020304" pitchFamily="18" charset="0"/>
                <a:cs typeface="Times New Roman" panose="02020603050405020304" pitchFamily="18" charset="0"/>
              </a:rPr>
              <a:t>Советы по формированию правильной осанки</a:t>
            </a:r>
          </a:p>
        </p:txBody>
      </p:sp>
      <p:pic>
        <p:nvPicPr>
          <p:cNvPr id="5" name="Рисунок 4" descr="http://coolreferat.com/dopb474778.zi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8787" y="4598360"/>
            <a:ext cx="4495165" cy="1722755"/>
          </a:xfrm>
          <a:prstGeom prst="rect">
            <a:avLst/>
          </a:prstGeom>
          <a:noFill/>
          <a:ln>
            <a:noFill/>
          </a:ln>
        </p:spPr>
      </p:pic>
      <p:sp>
        <p:nvSpPr>
          <p:cNvPr id="6" name="TextBox 5"/>
          <p:cNvSpPr txBox="1"/>
          <p:nvPr/>
        </p:nvSpPr>
        <p:spPr>
          <a:xfrm>
            <a:off x="283335" y="1723586"/>
            <a:ext cx="12067503" cy="2246769"/>
          </a:xfrm>
          <a:prstGeom prst="rect">
            <a:avLst/>
          </a:prstGeom>
          <a:noFill/>
        </p:spPr>
        <p:txBody>
          <a:bodyPr wrap="square" rtlCol="0">
            <a:spAutoFit/>
          </a:bodyPr>
          <a:lstStyle/>
          <a:p>
            <a:pPr algn="just"/>
            <a:r>
              <a:rPr lang="ru-RU" sz="2800" dirty="0">
                <a:latin typeface="Times New Roman" panose="02020603050405020304" pitchFamily="18" charset="0"/>
                <a:cs typeface="Times New Roman" panose="02020603050405020304" pitchFamily="18" charset="0"/>
              </a:rPr>
              <a:t>Высота стола над сиденьем, или </a:t>
            </a:r>
            <a:r>
              <a:rPr lang="ru-RU" sz="2800" dirty="0">
                <a:solidFill>
                  <a:srgbClr val="FF0000"/>
                </a:solidFill>
                <a:latin typeface="Times New Roman" panose="02020603050405020304" pitchFamily="18" charset="0"/>
                <a:cs typeface="Times New Roman" panose="02020603050405020304" pitchFamily="18" charset="0"/>
              </a:rPr>
              <a:t>дифференция</a:t>
            </a:r>
            <a:r>
              <a:rPr lang="ru-RU" sz="2800" i="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должна позво­лять ребенку свободно, без поднимания или опускания плеч, класть предплечья на крышку стола. При слишком большой дифференции ребенок, работая за столом, поднимает плечи, особенно правое, при слишком малой—он сгибается, сутулится (рис. 2</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43944" y="6220496"/>
            <a:ext cx="11293797"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1 — дифференция достаточная; 2 — дифференция малая; </a:t>
            </a:r>
            <a:r>
              <a:rPr lang="ru-RU" sz="2400" i="1" dirty="0">
                <a:latin typeface="Times New Roman" panose="02020603050405020304" pitchFamily="18" charset="0"/>
                <a:cs typeface="Times New Roman" panose="02020603050405020304" pitchFamily="18" charset="0"/>
              </a:rPr>
              <a:t>3—</a:t>
            </a:r>
            <a:r>
              <a:rPr lang="ru-RU" sz="2400" dirty="0">
                <a:latin typeface="Times New Roman" panose="02020603050405020304" pitchFamily="18" charset="0"/>
                <a:cs typeface="Times New Roman" panose="02020603050405020304" pitchFamily="18" charset="0"/>
              </a:rPr>
              <a:t>дифференция большая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62885" y="4049382"/>
            <a:ext cx="10859768" cy="523220"/>
          </a:xfrm>
          <a:prstGeom prst="rect">
            <a:avLst/>
          </a:prstGeom>
          <a:noFill/>
        </p:spPr>
        <p:txBody>
          <a:bodyPr wrap="none" rtlCol="0">
            <a:spAutoFit/>
          </a:bodyPr>
          <a:lstStyle/>
          <a:p>
            <a:r>
              <a:rPr lang="ru-RU" sz="2800" dirty="0">
                <a:latin typeface="Times New Roman" panose="02020603050405020304" pitchFamily="18" charset="0"/>
                <a:cs typeface="Times New Roman" panose="02020603050405020304" pitchFamily="18" charset="0"/>
              </a:rPr>
              <a:t>Положение тела ребенка при сидении в зависимости от дифференции</a:t>
            </a:r>
          </a:p>
        </p:txBody>
      </p:sp>
    </p:spTree>
    <p:extLst>
      <p:ext uri="{BB962C8B-B14F-4D97-AF65-F5344CB8AC3E}">
        <p14:creationId xmlns:p14="http://schemas.microsoft.com/office/powerpoint/2010/main" val="292091977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Полосы">
  <a:themeElements>
    <a:clrScheme name="Полосы">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Полосы">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лосы">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TM02900688[[fn=Аспект]]</Template>
  <TotalTime>2197</TotalTime>
  <Words>1584</Words>
  <Application>Microsoft Office PowerPoint</Application>
  <PresentationFormat>Произвольный</PresentationFormat>
  <Paragraphs>106</Paragraphs>
  <Slides>36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3</vt:i4>
      </vt:variant>
      <vt:variant>
        <vt:lpstr>Заголовки слайдов</vt:lpstr>
      </vt:variant>
      <vt:variant>
        <vt:i4>36</vt:i4>
      </vt:variant>
    </vt:vector>
  </HeadingPairs>
  <TitlesOfParts>
    <vt:vector size="45" baseType="lpstr">
      <vt:lpstr>Calibri</vt:lpstr>
      <vt:lpstr>Calibri Light</vt:lpstr>
      <vt:lpstr>Corbel</vt:lpstr>
      <vt:lpstr>Times New Roman</vt:lpstr>
      <vt:lpstr>Wingdings</vt:lpstr>
      <vt:lpstr>Wingdings 2</vt:lpstr>
      <vt:lpstr>HDOfficeLightV0</vt:lpstr>
      <vt:lpstr>1_HDOfficeLightV0</vt:lpstr>
      <vt:lpstr>Полосы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Походка и осанка</dc:title>
  <dc:creator>Андрей Юрманов</dc:creator>
  <cp:lastModifiedBy>Андрей Юрманов</cp:lastModifiedBy>
  <cp:revision>208</cp:revision>
  <dcterms:created xsi:type="dcterms:W3CDTF">2016-04-18T20:04:12Z</dcterms:created>
  <dcterms:modified xsi:type="dcterms:W3CDTF">2017-08-28T11:39:21Z</dcterms:modified>
</cp:coreProperties>
</file>